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8" r:id="rId4"/>
    <p:sldId id="259" r:id="rId5"/>
    <p:sldId id="261" r:id="rId6"/>
    <p:sldId id="262" r:id="rId7"/>
    <p:sldId id="257" r:id="rId8"/>
    <p:sldId id="264" r:id="rId9"/>
    <p:sldId id="265" r:id="rId10"/>
    <p:sldId id="266" r:id="rId11"/>
    <p:sldId id="270" r:id="rId12"/>
    <p:sldId id="267" r:id="rId13"/>
    <p:sldId id="263" r:id="rId14"/>
    <p:sldId id="268" r:id="rId15"/>
    <p:sldId id="269" r:id="rId16"/>
    <p:sldId id="271" r:id="rId17"/>
    <p:sldId id="272" r:id="rId18"/>
    <p:sldId id="273" r:id="rId19"/>
    <p:sldId id="299" r:id="rId20"/>
    <p:sldId id="300" r:id="rId21"/>
    <p:sldId id="274" r:id="rId22"/>
    <p:sldId id="275" r:id="rId23"/>
    <p:sldId id="276" r:id="rId24"/>
    <p:sldId id="277" r:id="rId25"/>
    <p:sldId id="278" r:id="rId26"/>
    <p:sldId id="303" r:id="rId27"/>
    <p:sldId id="304" r:id="rId28"/>
    <p:sldId id="332" r:id="rId29"/>
    <p:sldId id="307" r:id="rId30"/>
    <p:sldId id="305" r:id="rId31"/>
    <p:sldId id="306" r:id="rId32"/>
    <p:sldId id="308" r:id="rId33"/>
    <p:sldId id="309" r:id="rId34"/>
    <p:sldId id="311" r:id="rId35"/>
    <p:sldId id="310" r:id="rId36"/>
    <p:sldId id="312" r:id="rId37"/>
    <p:sldId id="313" r:id="rId38"/>
    <p:sldId id="314" r:id="rId39"/>
    <p:sldId id="315" r:id="rId40"/>
    <p:sldId id="316" r:id="rId41"/>
    <p:sldId id="317" r:id="rId42"/>
    <p:sldId id="318" r:id="rId43"/>
    <p:sldId id="319" r:id="rId44"/>
    <p:sldId id="320" r:id="rId45"/>
    <p:sldId id="321" r:id="rId46"/>
    <p:sldId id="323" r:id="rId47"/>
    <p:sldId id="324" r:id="rId48"/>
    <p:sldId id="325" r:id="rId49"/>
    <p:sldId id="326" r:id="rId50"/>
    <p:sldId id="327" r:id="rId51"/>
    <p:sldId id="328" r:id="rId52"/>
    <p:sldId id="329" r:id="rId53"/>
    <p:sldId id="330" r:id="rId54"/>
    <p:sldId id="331" r:id="rId55"/>
    <p:sldId id="322" r:id="rId56"/>
    <p:sldId id="301" r:id="rId57"/>
    <p:sldId id="302"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 id="294" r:id="rId74"/>
    <p:sldId id="295" r:id="rId75"/>
    <p:sldId id="296" r:id="rId76"/>
    <p:sldId id="297" r:id="rId77"/>
    <p:sldId id="298"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0" d="100"/>
          <a:sy n="90" d="100"/>
        </p:scale>
        <p:origin x="12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2/10/2017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2/10/2017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2/10/2017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2/10/2017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2/10/2017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2/10/2017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Git</a:t>
            </a:r>
            <a:r>
              <a:rPr lang="en-US" dirty="0" smtClean="0"/>
              <a:t> </a:t>
            </a:r>
            <a:endParaRPr lang="en-US" dirty="0"/>
          </a:p>
        </p:txBody>
      </p:sp>
    </p:spTree>
    <p:extLst>
      <p:ext uri="{BB962C8B-B14F-4D97-AF65-F5344CB8AC3E}">
        <p14:creationId xmlns:p14="http://schemas.microsoft.com/office/powerpoint/2010/main" val="37681627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66792" y="4429731"/>
            <a:ext cx="4010025" cy="276225"/>
          </a:xfrm>
          <a:prstGeom prst="rect">
            <a:avLst/>
          </a:prstGeom>
        </p:spPr>
      </p:pic>
      <p:sp>
        <p:nvSpPr>
          <p:cNvPr id="3" name="Rectangle 2"/>
          <p:cNvSpPr/>
          <p:nvPr/>
        </p:nvSpPr>
        <p:spPr>
          <a:xfrm>
            <a:off x="2856807" y="1044279"/>
            <a:ext cx="6096000" cy="2862322"/>
          </a:xfrm>
          <a:prstGeom prst="rect">
            <a:avLst/>
          </a:prstGeom>
        </p:spPr>
        <p:txBody>
          <a:bodyPr>
            <a:spAutoFit/>
          </a:bodyPr>
          <a:lstStyle/>
          <a:p>
            <a:r>
              <a:rPr lang="en-US" dirty="0"/>
              <a:t>$ </a:t>
            </a:r>
            <a:r>
              <a:rPr lang="en-US" dirty="0" err="1" smtClean="0"/>
              <a:t>git</a:t>
            </a:r>
            <a:r>
              <a:rPr lang="en-US" dirty="0" smtClean="0"/>
              <a:t> add as.txt</a:t>
            </a:r>
          </a:p>
          <a:p>
            <a:r>
              <a:rPr lang="en-US" dirty="0"/>
              <a:t>$ </a:t>
            </a:r>
            <a:r>
              <a:rPr lang="en-US" dirty="0" err="1"/>
              <a:t>git</a:t>
            </a:r>
            <a:r>
              <a:rPr lang="en-US" dirty="0"/>
              <a:t> </a:t>
            </a:r>
            <a:r>
              <a:rPr lang="en-US" dirty="0" err="1"/>
              <a:t>rm</a:t>
            </a:r>
            <a:r>
              <a:rPr lang="en-US" dirty="0"/>
              <a:t> --cached </a:t>
            </a:r>
            <a:r>
              <a:rPr lang="en-US" dirty="0" smtClean="0"/>
              <a:t>as.txt</a:t>
            </a:r>
          </a:p>
          <a:p>
            <a:endParaRPr lang="en-US" dirty="0"/>
          </a:p>
          <a:p>
            <a:r>
              <a:rPr lang="en-US" dirty="0"/>
              <a:t>$ </a:t>
            </a:r>
            <a:r>
              <a:rPr lang="en-US" dirty="0" err="1"/>
              <a:t>git</a:t>
            </a:r>
            <a:r>
              <a:rPr lang="en-US" dirty="0"/>
              <a:t> add as.txt as1.txt</a:t>
            </a:r>
          </a:p>
          <a:p>
            <a:r>
              <a:rPr lang="en-US" dirty="0"/>
              <a:t>$ </a:t>
            </a:r>
            <a:r>
              <a:rPr lang="en-US" dirty="0" err="1"/>
              <a:t>git</a:t>
            </a:r>
            <a:r>
              <a:rPr lang="en-US" dirty="0"/>
              <a:t> </a:t>
            </a:r>
            <a:r>
              <a:rPr lang="en-US" dirty="0" err="1"/>
              <a:t>rm</a:t>
            </a:r>
            <a:r>
              <a:rPr lang="en-US" dirty="0"/>
              <a:t> --cached as.txt as1.txt</a:t>
            </a:r>
          </a:p>
          <a:p>
            <a:endParaRPr lang="en-US" dirty="0"/>
          </a:p>
          <a:p>
            <a:r>
              <a:rPr lang="en-US" dirty="0"/>
              <a:t>$ </a:t>
            </a:r>
            <a:r>
              <a:rPr lang="en-US" dirty="0" err="1"/>
              <a:t>git</a:t>
            </a:r>
            <a:r>
              <a:rPr lang="en-US" dirty="0"/>
              <a:t> add </a:t>
            </a:r>
            <a:r>
              <a:rPr lang="en-US" dirty="0" smtClean="0"/>
              <a:t>.</a:t>
            </a:r>
          </a:p>
          <a:p>
            <a:endParaRPr lang="en-US" dirty="0"/>
          </a:p>
          <a:p>
            <a:endParaRPr lang="en-US" dirty="0"/>
          </a:p>
          <a:p>
            <a:endParaRPr lang="en-US" dirty="0"/>
          </a:p>
        </p:txBody>
      </p:sp>
    </p:spTree>
    <p:extLst>
      <p:ext uri="{BB962C8B-B14F-4D97-AF65-F5344CB8AC3E}">
        <p14:creationId xmlns:p14="http://schemas.microsoft.com/office/powerpoint/2010/main" val="45548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6807" y="1044279"/>
            <a:ext cx="6096000" cy="923330"/>
          </a:xfrm>
          <a:prstGeom prst="rect">
            <a:avLst/>
          </a:prstGeom>
        </p:spPr>
        <p:txBody>
          <a:bodyPr>
            <a:spAutoFit/>
          </a:bodyPr>
          <a:lstStyle/>
          <a:p>
            <a:r>
              <a:rPr lang="en-US" dirty="0"/>
              <a:t>$ </a:t>
            </a:r>
            <a:r>
              <a:rPr lang="en-US" dirty="0" err="1" smtClean="0"/>
              <a:t>git</a:t>
            </a:r>
            <a:r>
              <a:rPr lang="en-US" dirty="0"/>
              <a:t> </a:t>
            </a:r>
            <a:r>
              <a:rPr lang="en-US" dirty="0" smtClean="0"/>
              <a:t>commit  –m “ add  my files ” </a:t>
            </a:r>
          </a:p>
          <a:p>
            <a:r>
              <a:rPr lang="en-US" dirty="0"/>
              <a:t>$ </a:t>
            </a:r>
            <a:r>
              <a:rPr lang="en-US" dirty="0" err="1" smtClean="0"/>
              <a:t>git</a:t>
            </a:r>
            <a:r>
              <a:rPr lang="en-US" dirty="0" smtClean="0"/>
              <a:t> commit –am “ add my files ”</a:t>
            </a:r>
          </a:p>
          <a:p>
            <a:endParaRPr lang="en-US" dirty="0"/>
          </a:p>
        </p:txBody>
      </p:sp>
    </p:spTree>
    <p:extLst>
      <p:ext uri="{BB962C8B-B14F-4D97-AF65-F5344CB8AC3E}">
        <p14:creationId xmlns:p14="http://schemas.microsoft.com/office/powerpoint/2010/main" val="341633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6234" y="875207"/>
            <a:ext cx="1305165" cy="369332"/>
          </a:xfrm>
          <a:prstGeom prst="rect">
            <a:avLst/>
          </a:prstGeom>
        </p:spPr>
        <p:txBody>
          <a:bodyPr wrap="none">
            <a:spAutoFit/>
          </a:bodyPr>
          <a:lstStyle/>
          <a:p>
            <a:r>
              <a:rPr lang="en-US" dirty="0"/>
              <a:t>$ </a:t>
            </a:r>
            <a:r>
              <a:rPr lang="en-US" dirty="0" err="1" smtClean="0"/>
              <a:t>git</a:t>
            </a:r>
            <a:r>
              <a:rPr lang="en-US" dirty="0" smtClean="0"/>
              <a:t> commit</a:t>
            </a:r>
            <a:endParaRPr lang="en-US" dirty="0"/>
          </a:p>
        </p:txBody>
      </p:sp>
      <p:sp>
        <p:nvSpPr>
          <p:cNvPr id="4" name="Rectangle 3"/>
          <p:cNvSpPr/>
          <p:nvPr/>
        </p:nvSpPr>
        <p:spPr>
          <a:xfrm>
            <a:off x="1396234" y="1498661"/>
            <a:ext cx="2542427" cy="646331"/>
          </a:xfrm>
          <a:prstGeom prst="rect">
            <a:avLst/>
          </a:prstGeom>
        </p:spPr>
        <p:txBody>
          <a:bodyPr wrap="none">
            <a:spAutoFit/>
          </a:bodyPr>
          <a:lstStyle/>
          <a:p>
            <a:r>
              <a:rPr lang="en-US" dirty="0" smtClean="0"/>
              <a:t>Massages :Add index File</a:t>
            </a:r>
          </a:p>
          <a:p>
            <a:r>
              <a:rPr lang="en-US" dirty="0" smtClean="0"/>
              <a:t>:</a:t>
            </a:r>
            <a:r>
              <a:rPr lang="en-US" dirty="0" err="1" smtClean="0"/>
              <a:t>wq</a:t>
            </a:r>
            <a:endParaRPr lang="en-US" dirty="0"/>
          </a:p>
        </p:txBody>
      </p:sp>
    </p:spTree>
    <p:extLst>
      <p:ext uri="{BB962C8B-B14F-4D97-AF65-F5344CB8AC3E}">
        <p14:creationId xmlns:p14="http://schemas.microsoft.com/office/powerpoint/2010/main" val="1361316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26792" y="434632"/>
            <a:ext cx="2941383" cy="369332"/>
          </a:xfrm>
          <a:prstGeom prst="rect">
            <a:avLst/>
          </a:prstGeom>
        </p:spPr>
        <p:txBody>
          <a:bodyPr wrap="none">
            <a:spAutoFit/>
          </a:bodyPr>
          <a:lstStyle/>
          <a:p>
            <a:r>
              <a:rPr lang="en-US" dirty="0"/>
              <a:t>Cloning an Existing Repository</a:t>
            </a:r>
          </a:p>
        </p:txBody>
      </p:sp>
      <p:sp>
        <p:nvSpPr>
          <p:cNvPr id="3" name="Rectangle 2"/>
          <p:cNvSpPr/>
          <p:nvPr/>
        </p:nvSpPr>
        <p:spPr>
          <a:xfrm>
            <a:off x="988377" y="1407221"/>
            <a:ext cx="1574277" cy="369332"/>
          </a:xfrm>
          <a:prstGeom prst="rect">
            <a:avLst/>
          </a:prstGeom>
        </p:spPr>
        <p:txBody>
          <a:bodyPr wrap="none">
            <a:spAutoFit/>
          </a:bodyPr>
          <a:lstStyle/>
          <a:p>
            <a:r>
              <a:rPr lang="en-US" dirty="0" smtClean="0"/>
              <a:t>$ </a:t>
            </a:r>
            <a:r>
              <a:rPr lang="en-US" dirty="0" err="1" smtClean="0"/>
              <a:t>git</a:t>
            </a:r>
            <a:r>
              <a:rPr lang="en-US" dirty="0" smtClean="0"/>
              <a:t> </a:t>
            </a:r>
            <a:r>
              <a:rPr lang="en-US" dirty="0"/>
              <a:t>clone [</a:t>
            </a:r>
            <a:r>
              <a:rPr lang="en-US" dirty="0" err="1"/>
              <a:t>url</a:t>
            </a:r>
            <a:r>
              <a:rPr lang="en-US" dirty="0" smtClean="0"/>
              <a:t>]</a:t>
            </a:r>
            <a:endParaRPr lang="en-US" dirty="0"/>
          </a:p>
        </p:txBody>
      </p:sp>
      <p:sp>
        <p:nvSpPr>
          <p:cNvPr id="5" name="Rectangle 4"/>
          <p:cNvSpPr/>
          <p:nvPr/>
        </p:nvSpPr>
        <p:spPr>
          <a:xfrm>
            <a:off x="988377" y="2005738"/>
            <a:ext cx="4323812" cy="369332"/>
          </a:xfrm>
          <a:prstGeom prst="rect">
            <a:avLst/>
          </a:prstGeom>
        </p:spPr>
        <p:txBody>
          <a:bodyPr wrap="none">
            <a:spAutoFit/>
          </a:bodyPr>
          <a:lstStyle/>
          <a:p>
            <a:r>
              <a:rPr lang="en-US" dirty="0"/>
              <a:t>$ </a:t>
            </a:r>
            <a:r>
              <a:rPr lang="en-US" dirty="0" err="1"/>
              <a:t>git</a:t>
            </a:r>
            <a:r>
              <a:rPr lang="en-US" dirty="0"/>
              <a:t> clone https://github.com/libgit2/libgit2</a:t>
            </a:r>
          </a:p>
        </p:txBody>
      </p:sp>
    </p:spTree>
    <p:extLst>
      <p:ext uri="{BB962C8B-B14F-4D97-AF65-F5344CB8AC3E}">
        <p14:creationId xmlns:p14="http://schemas.microsoft.com/office/powerpoint/2010/main" val="1126162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7182" y="77710"/>
            <a:ext cx="9116767" cy="4233889"/>
          </a:xfrm>
          <a:prstGeom prst="rect">
            <a:avLst/>
          </a:prstGeom>
        </p:spPr>
      </p:pic>
      <p:sp>
        <p:nvSpPr>
          <p:cNvPr id="3" name="Rectangle 2"/>
          <p:cNvSpPr/>
          <p:nvPr/>
        </p:nvSpPr>
        <p:spPr>
          <a:xfrm>
            <a:off x="2038846" y="4796688"/>
            <a:ext cx="2393989" cy="646331"/>
          </a:xfrm>
          <a:prstGeom prst="rect">
            <a:avLst/>
          </a:prstGeom>
        </p:spPr>
        <p:txBody>
          <a:bodyPr wrap="none">
            <a:spAutoFit/>
          </a:bodyPr>
          <a:lstStyle/>
          <a:p>
            <a:r>
              <a:rPr lang="en-US" dirty="0"/>
              <a:t>"</a:t>
            </a:r>
            <a:r>
              <a:rPr lang="en-US" dirty="0" err="1"/>
              <a:t>git</a:t>
            </a:r>
            <a:r>
              <a:rPr lang="en-US" dirty="0"/>
              <a:t> checkout -- &lt;file</a:t>
            </a:r>
            <a:r>
              <a:rPr lang="en-US" dirty="0" smtClean="0"/>
              <a:t>&gt;...</a:t>
            </a:r>
          </a:p>
          <a:p>
            <a:r>
              <a:rPr lang="en-US" dirty="0"/>
              <a:t>"</a:t>
            </a:r>
            <a:r>
              <a:rPr lang="en-US" dirty="0" err="1"/>
              <a:t>git</a:t>
            </a:r>
            <a:r>
              <a:rPr lang="en-US" dirty="0"/>
              <a:t> checkout -- </a:t>
            </a:r>
            <a:r>
              <a:rPr lang="en-US" dirty="0" smtClean="0"/>
              <a:t>.</a:t>
            </a:r>
            <a:endParaRPr lang="en-US" dirty="0"/>
          </a:p>
        </p:txBody>
      </p:sp>
    </p:spTree>
    <p:extLst>
      <p:ext uri="{BB962C8B-B14F-4D97-AF65-F5344CB8AC3E}">
        <p14:creationId xmlns:p14="http://schemas.microsoft.com/office/powerpoint/2010/main" val="3365083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7126" y="2036620"/>
            <a:ext cx="8758756" cy="2148060"/>
          </a:xfrm>
          <a:prstGeom prst="rect">
            <a:avLst/>
          </a:prstGeom>
        </p:spPr>
      </p:pic>
    </p:spTree>
    <p:extLst>
      <p:ext uri="{BB962C8B-B14F-4D97-AF65-F5344CB8AC3E}">
        <p14:creationId xmlns:p14="http://schemas.microsoft.com/office/powerpoint/2010/main" val="2244062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95575" y="1262062"/>
            <a:ext cx="6800850" cy="4333875"/>
          </a:xfrm>
          <a:prstGeom prst="rect">
            <a:avLst/>
          </a:prstGeom>
        </p:spPr>
      </p:pic>
    </p:spTree>
    <p:extLst>
      <p:ext uri="{BB962C8B-B14F-4D97-AF65-F5344CB8AC3E}">
        <p14:creationId xmlns:p14="http://schemas.microsoft.com/office/powerpoint/2010/main" val="410415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4212" y="1343025"/>
            <a:ext cx="5743575" cy="4171950"/>
          </a:xfrm>
          <a:prstGeom prst="rect">
            <a:avLst/>
          </a:prstGeom>
        </p:spPr>
      </p:pic>
    </p:spTree>
    <p:extLst>
      <p:ext uri="{BB962C8B-B14F-4D97-AF65-F5344CB8AC3E}">
        <p14:creationId xmlns:p14="http://schemas.microsoft.com/office/powerpoint/2010/main" val="3076542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47901" y="781640"/>
            <a:ext cx="1305165" cy="646331"/>
          </a:xfrm>
          <a:prstGeom prst="rect">
            <a:avLst/>
          </a:prstGeom>
        </p:spPr>
        <p:txBody>
          <a:bodyPr wrap="none">
            <a:spAutoFit/>
          </a:bodyPr>
          <a:lstStyle/>
          <a:p>
            <a:r>
              <a:rPr lang="en-US" dirty="0" smtClean="0"/>
              <a:t>$ </a:t>
            </a:r>
            <a:r>
              <a:rPr lang="en-US" dirty="0" err="1" smtClean="0"/>
              <a:t>git</a:t>
            </a:r>
            <a:r>
              <a:rPr lang="en-US" dirty="0" smtClean="0"/>
              <a:t> log</a:t>
            </a:r>
          </a:p>
          <a:p>
            <a:r>
              <a:rPr lang="en-US" dirty="0"/>
              <a:t>$ </a:t>
            </a:r>
            <a:r>
              <a:rPr lang="en-US" dirty="0" err="1"/>
              <a:t>git</a:t>
            </a:r>
            <a:r>
              <a:rPr lang="en-US" dirty="0"/>
              <a:t> </a:t>
            </a:r>
            <a:r>
              <a:rPr lang="en-US" dirty="0" smtClean="0"/>
              <a:t>log  -3</a:t>
            </a:r>
            <a:endParaRPr lang="en-US" dirty="0"/>
          </a:p>
        </p:txBody>
      </p:sp>
      <p:pic>
        <p:nvPicPr>
          <p:cNvPr id="3" name="Picture 2"/>
          <p:cNvPicPr>
            <a:picLocks noChangeAspect="1"/>
          </p:cNvPicPr>
          <p:nvPr/>
        </p:nvPicPr>
        <p:blipFill>
          <a:blip r:embed="rId2"/>
          <a:stretch>
            <a:fillRect/>
          </a:stretch>
        </p:blipFill>
        <p:spPr>
          <a:xfrm>
            <a:off x="3200437" y="1363288"/>
            <a:ext cx="5774452" cy="2172566"/>
          </a:xfrm>
          <a:prstGeom prst="rect">
            <a:avLst/>
          </a:prstGeom>
        </p:spPr>
      </p:pic>
      <p:pic>
        <p:nvPicPr>
          <p:cNvPr id="5" name="Picture 4"/>
          <p:cNvPicPr>
            <a:picLocks noChangeAspect="1"/>
          </p:cNvPicPr>
          <p:nvPr/>
        </p:nvPicPr>
        <p:blipFill>
          <a:blip r:embed="rId3"/>
          <a:stretch>
            <a:fillRect/>
          </a:stretch>
        </p:blipFill>
        <p:spPr>
          <a:xfrm>
            <a:off x="2782945" y="4253519"/>
            <a:ext cx="6276975" cy="628650"/>
          </a:xfrm>
          <a:prstGeom prst="rect">
            <a:avLst/>
          </a:prstGeom>
        </p:spPr>
      </p:pic>
    </p:spTree>
    <p:extLst>
      <p:ext uri="{BB962C8B-B14F-4D97-AF65-F5344CB8AC3E}">
        <p14:creationId xmlns:p14="http://schemas.microsoft.com/office/powerpoint/2010/main" val="382007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861" y="127476"/>
            <a:ext cx="11590714" cy="1754326"/>
          </a:xfrm>
          <a:prstGeom prst="rect">
            <a:avLst/>
          </a:prstGeom>
        </p:spPr>
        <p:txBody>
          <a:bodyPr wrap="square">
            <a:spAutoFit/>
          </a:bodyPr>
          <a:lstStyle/>
          <a:p>
            <a:pPr algn="ctr"/>
            <a:r>
              <a:rPr lang="ru-RU" b="1" dirty="0">
                <a:solidFill>
                  <a:srgbClr val="00B050"/>
                </a:solidFill>
              </a:rPr>
              <a:t>git stash</a:t>
            </a:r>
          </a:p>
          <a:p>
            <a:endParaRPr lang="ru-RU" dirty="0"/>
          </a:p>
          <a:p>
            <a:pPr algn="just"/>
            <a:r>
              <a:rPr lang="ru-RU" dirty="0"/>
              <a:t>Существует замечательная команда: git stash. Дословно, stash -- припрятывать, тайник. Команда позволяет сохранять локальные незакоммиченные изменения, сбрасывая при этом состояние рабочей копии до HEAD'а. То есть, сказав git stash мы "припрятываем" все локальные изменения, получая чистую рабочую копию, в которую можно смело делать git pull не опасаясь возникновения ненужных merge'</a:t>
            </a:r>
            <a:endParaRPr lang="en-US" dirty="0"/>
          </a:p>
        </p:txBody>
      </p:sp>
      <p:sp>
        <p:nvSpPr>
          <p:cNvPr id="3" name="Rectangle 2"/>
          <p:cNvSpPr/>
          <p:nvPr/>
        </p:nvSpPr>
        <p:spPr>
          <a:xfrm>
            <a:off x="362989" y="2172406"/>
            <a:ext cx="11507586" cy="1754326"/>
          </a:xfrm>
          <a:prstGeom prst="rect">
            <a:avLst/>
          </a:prstGeom>
        </p:spPr>
        <p:txBody>
          <a:bodyPr wrap="square">
            <a:spAutoFit/>
          </a:bodyPr>
          <a:lstStyle/>
          <a:p>
            <a:pPr algn="just"/>
            <a:r>
              <a:rPr lang="ru-RU" dirty="0"/>
              <a:t>После получения из репозитория-origin'а всех новых изменений мы можем смело "достать" "припрятанные" изменения и наложить их на текущую рабочую копию командой </a:t>
            </a:r>
            <a:r>
              <a:rPr lang="ru-RU" b="1" dirty="0">
                <a:solidFill>
                  <a:srgbClr val="00B050"/>
                </a:solidFill>
              </a:rPr>
              <a:t>git stash apply.</a:t>
            </a:r>
          </a:p>
          <a:p>
            <a:pPr algn="just"/>
            <a:endParaRPr lang="ru-RU" dirty="0"/>
          </a:p>
          <a:p>
            <a:pPr algn="just"/>
            <a:r>
              <a:rPr lang="ru-RU" dirty="0"/>
              <a:t>Убедившись в успешном наложении изменений, можно сделать долгожданный git add -u, git commit и git push, после чего (или сразу после git stash apply) можно со спокойной совестью грохать сохранённые изменения командой </a:t>
            </a:r>
            <a:r>
              <a:rPr lang="ru-RU" b="1" dirty="0">
                <a:solidFill>
                  <a:srgbClr val="00B050"/>
                </a:solidFill>
              </a:rPr>
              <a:t>git stash drop.</a:t>
            </a:r>
            <a:endParaRPr lang="en-US" b="1" dirty="0">
              <a:solidFill>
                <a:srgbClr val="00B050"/>
              </a:solidFill>
            </a:endParaRPr>
          </a:p>
        </p:txBody>
      </p:sp>
    </p:spTree>
    <p:extLst>
      <p:ext uri="{BB962C8B-B14F-4D97-AF65-F5344CB8AC3E}">
        <p14:creationId xmlns:p14="http://schemas.microsoft.com/office/powerpoint/2010/main" val="45007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First-Time </a:t>
            </a:r>
            <a:r>
              <a:rPr lang="en-US" b="1" dirty="0" err="1"/>
              <a:t>Git</a:t>
            </a:r>
            <a:r>
              <a:rPr lang="en-US" b="1" dirty="0"/>
              <a:t> </a:t>
            </a:r>
            <a:r>
              <a:rPr lang="en-US" b="1" dirty="0" smtClean="0"/>
              <a:t>Setup</a:t>
            </a:r>
            <a:endParaRPr lang="en-US" dirty="0"/>
          </a:p>
        </p:txBody>
      </p:sp>
      <p:sp>
        <p:nvSpPr>
          <p:cNvPr id="3" name="Rectangle 2"/>
          <p:cNvSpPr/>
          <p:nvPr/>
        </p:nvSpPr>
        <p:spPr>
          <a:xfrm>
            <a:off x="5589473" y="1715500"/>
            <a:ext cx="1112805" cy="369332"/>
          </a:xfrm>
          <a:prstGeom prst="rect">
            <a:avLst/>
          </a:prstGeom>
        </p:spPr>
        <p:txBody>
          <a:bodyPr wrap="none">
            <a:spAutoFit/>
          </a:bodyPr>
          <a:lstStyle/>
          <a:p>
            <a:r>
              <a:rPr lang="en-US" dirty="0"/>
              <a:t> </a:t>
            </a:r>
            <a:r>
              <a:rPr lang="en-US" dirty="0" err="1"/>
              <a:t>git</a:t>
            </a:r>
            <a:r>
              <a:rPr lang="en-US" dirty="0"/>
              <a:t> </a:t>
            </a:r>
            <a:r>
              <a:rPr lang="en-US" dirty="0" err="1"/>
              <a:t>config</a:t>
            </a:r>
            <a:endParaRPr lang="en-US" dirty="0"/>
          </a:p>
        </p:txBody>
      </p:sp>
      <p:sp>
        <p:nvSpPr>
          <p:cNvPr id="4" name="Rectangle 3"/>
          <p:cNvSpPr/>
          <p:nvPr/>
        </p:nvSpPr>
        <p:spPr>
          <a:xfrm>
            <a:off x="344557" y="4605303"/>
            <a:ext cx="11526740" cy="369332"/>
          </a:xfrm>
          <a:prstGeom prst="rect">
            <a:avLst/>
          </a:prstGeom>
        </p:spPr>
        <p:txBody>
          <a:bodyPr wrap="square">
            <a:spAutoFit/>
          </a:bodyPr>
          <a:lstStyle/>
          <a:p>
            <a:r>
              <a:rPr lang="en-US" smtClean="0"/>
              <a:t>$ git</a:t>
            </a:r>
            <a:r>
              <a:rPr lang="en-US" dirty="0" smtClean="0"/>
              <a:t> </a:t>
            </a:r>
            <a:r>
              <a:rPr lang="en-US" dirty="0"/>
              <a:t>log -10 --pretty=format:"%</a:t>
            </a:r>
            <a:r>
              <a:rPr lang="en-US" dirty="0" err="1"/>
              <a:t>h%C</a:t>
            </a:r>
            <a:r>
              <a:rPr lang="en-US" dirty="0"/>
              <a:t>(yellow)%</a:t>
            </a:r>
            <a:r>
              <a:rPr lang="en-US" dirty="0" err="1"/>
              <a:t>d%n%Creset%ad</a:t>
            </a:r>
            <a:r>
              <a:rPr lang="en-US" dirty="0"/>
              <a:t> %</a:t>
            </a:r>
            <a:r>
              <a:rPr lang="en-US" dirty="0" err="1"/>
              <a:t>an%n^Cred</a:t>
            </a:r>
            <a:r>
              <a:rPr lang="en-US" dirty="0"/>
              <a:t> %s" --graph --date=short</a:t>
            </a:r>
            <a:endParaRPr lang="en-US" dirty="0"/>
          </a:p>
        </p:txBody>
      </p:sp>
    </p:spTree>
    <p:extLst>
      <p:ext uri="{BB962C8B-B14F-4D97-AF65-F5344CB8AC3E}">
        <p14:creationId xmlns:p14="http://schemas.microsoft.com/office/powerpoint/2010/main" val="1095262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513" y="491109"/>
            <a:ext cx="11388436" cy="5355312"/>
          </a:xfrm>
          <a:prstGeom prst="rect">
            <a:avLst/>
          </a:prstGeom>
        </p:spPr>
        <p:txBody>
          <a:bodyPr wrap="square">
            <a:spAutoFit/>
          </a:bodyPr>
          <a:lstStyle/>
          <a:p>
            <a:r>
              <a:rPr lang="ru-RU" dirty="0"/>
              <a:t>Более подробно о команде stash:</a:t>
            </a:r>
          </a:p>
          <a:p>
            <a:endParaRPr lang="ru-RU" dirty="0"/>
          </a:p>
          <a:p>
            <a:r>
              <a:rPr lang="ru-RU" dirty="0"/>
              <a:t>git stash : добавить текущие незакоммиченные изменения в стек изменений и сбросить текущую рабочую копию до HEAD'а репозитория;</a:t>
            </a:r>
          </a:p>
          <a:p>
            <a:endParaRPr lang="ru-RU" dirty="0"/>
          </a:p>
          <a:p>
            <a:r>
              <a:rPr lang="ru-RU" dirty="0"/>
              <a:t>git stash list : показать все изменения в стеке;</a:t>
            </a:r>
          </a:p>
          <a:p>
            <a:endParaRPr lang="ru-RU" dirty="0"/>
          </a:p>
          <a:p>
            <a:r>
              <a:rPr lang="ru-RU" dirty="0"/>
              <a:t>git stash show : показать последнее измененеие в стеке (патч);</a:t>
            </a:r>
          </a:p>
          <a:p>
            <a:endParaRPr lang="ru-RU" dirty="0"/>
          </a:p>
          <a:p>
            <a:r>
              <a:rPr lang="ru-RU" dirty="0"/>
              <a:t>git stash apply : применить последнее изменение из стека к текущей рабочей копии;</a:t>
            </a:r>
          </a:p>
          <a:p>
            <a:endParaRPr lang="ru-RU" dirty="0"/>
          </a:p>
          <a:p>
            <a:r>
              <a:rPr lang="ru-RU" dirty="0"/>
              <a:t>git stash drop : удалить последнее изменение в стеке;</a:t>
            </a:r>
          </a:p>
          <a:p>
            <a:endParaRPr lang="ru-RU" dirty="0"/>
          </a:p>
          <a:p>
            <a:r>
              <a:rPr lang="ru-RU" dirty="0"/>
              <a:t>git stash pop : применить последнее изменение из стека к текущей рабочей копии и удалить его из стека;</a:t>
            </a:r>
          </a:p>
          <a:p>
            <a:endParaRPr lang="ru-RU" dirty="0"/>
          </a:p>
          <a:p>
            <a:r>
              <a:rPr lang="ru-RU" dirty="0"/>
              <a:t>git stash clear : очистить стек изменений.</a:t>
            </a:r>
          </a:p>
          <a:p>
            <a:endParaRPr lang="ru-RU" dirty="0"/>
          </a:p>
          <a:p>
            <a:r>
              <a:rPr lang="ru-RU" dirty="0"/>
              <a:t>Полный синтаксис смотреть командой git help stash (или man git-stash).</a:t>
            </a:r>
          </a:p>
          <a:p>
            <a:endParaRPr lang="ru-RU" dirty="0"/>
          </a:p>
        </p:txBody>
      </p:sp>
    </p:spTree>
    <p:extLst>
      <p:ext uri="{BB962C8B-B14F-4D97-AF65-F5344CB8AC3E}">
        <p14:creationId xmlns:p14="http://schemas.microsoft.com/office/powerpoint/2010/main" val="133395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0650" y="804862"/>
            <a:ext cx="9410700" cy="5248275"/>
          </a:xfrm>
          <a:prstGeom prst="rect">
            <a:avLst/>
          </a:prstGeom>
        </p:spPr>
      </p:pic>
    </p:spTree>
    <p:extLst>
      <p:ext uri="{BB962C8B-B14F-4D97-AF65-F5344CB8AC3E}">
        <p14:creationId xmlns:p14="http://schemas.microsoft.com/office/powerpoint/2010/main" val="28489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2550" y="676275"/>
            <a:ext cx="9486900" cy="5505450"/>
          </a:xfrm>
          <a:prstGeom prst="rect">
            <a:avLst/>
          </a:prstGeom>
        </p:spPr>
      </p:pic>
    </p:spTree>
    <p:extLst>
      <p:ext uri="{BB962C8B-B14F-4D97-AF65-F5344CB8AC3E}">
        <p14:creationId xmlns:p14="http://schemas.microsoft.com/office/powerpoint/2010/main" val="1547979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8275" y="681037"/>
            <a:ext cx="9315450" cy="5495925"/>
          </a:xfrm>
          <a:prstGeom prst="rect">
            <a:avLst/>
          </a:prstGeom>
        </p:spPr>
      </p:pic>
    </p:spTree>
    <p:extLst>
      <p:ext uri="{BB962C8B-B14F-4D97-AF65-F5344CB8AC3E}">
        <p14:creationId xmlns:p14="http://schemas.microsoft.com/office/powerpoint/2010/main" val="342646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8762" y="576262"/>
            <a:ext cx="9134475" cy="5705475"/>
          </a:xfrm>
          <a:prstGeom prst="rect">
            <a:avLst/>
          </a:prstGeom>
        </p:spPr>
      </p:pic>
    </p:spTree>
    <p:extLst>
      <p:ext uri="{BB962C8B-B14F-4D97-AF65-F5344CB8AC3E}">
        <p14:creationId xmlns:p14="http://schemas.microsoft.com/office/powerpoint/2010/main" val="232796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7619" y="2078183"/>
            <a:ext cx="6762812" cy="1943706"/>
          </a:xfrm>
          <a:prstGeom prst="rect">
            <a:avLst/>
          </a:prstGeom>
        </p:spPr>
      </p:pic>
    </p:spTree>
    <p:extLst>
      <p:ext uri="{BB962C8B-B14F-4D97-AF65-F5344CB8AC3E}">
        <p14:creationId xmlns:p14="http://schemas.microsoft.com/office/powerpoint/2010/main" val="658260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6287" y="228600"/>
            <a:ext cx="10639425" cy="6400800"/>
          </a:xfrm>
          <a:prstGeom prst="rect">
            <a:avLst/>
          </a:prstGeom>
        </p:spPr>
      </p:pic>
    </p:spTree>
    <p:extLst>
      <p:ext uri="{BB962C8B-B14F-4D97-AF65-F5344CB8AC3E}">
        <p14:creationId xmlns:p14="http://schemas.microsoft.com/office/powerpoint/2010/main" val="2723477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7259" y="171450"/>
            <a:ext cx="10782300" cy="6686550"/>
          </a:xfrm>
          <a:prstGeom prst="rect">
            <a:avLst/>
          </a:prstGeom>
        </p:spPr>
      </p:pic>
    </p:spTree>
    <p:extLst>
      <p:ext uri="{BB962C8B-B14F-4D97-AF65-F5344CB8AC3E}">
        <p14:creationId xmlns:p14="http://schemas.microsoft.com/office/powerpoint/2010/main" val="1160432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2150" y="261937"/>
            <a:ext cx="8267700" cy="6334125"/>
          </a:xfrm>
          <a:prstGeom prst="rect">
            <a:avLst/>
          </a:prstGeom>
        </p:spPr>
      </p:pic>
    </p:spTree>
    <p:extLst>
      <p:ext uri="{BB962C8B-B14F-4D97-AF65-F5344CB8AC3E}">
        <p14:creationId xmlns:p14="http://schemas.microsoft.com/office/powerpoint/2010/main" val="2506178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0967" y="129805"/>
            <a:ext cx="10060947" cy="6474778"/>
          </a:xfrm>
          <a:prstGeom prst="rect">
            <a:avLst/>
          </a:prstGeom>
        </p:spPr>
      </p:pic>
    </p:spTree>
    <p:extLst>
      <p:ext uri="{BB962C8B-B14F-4D97-AF65-F5344CB8AC3E}">
        <p14:creationId xmlns:p14="http://schemas.microsoft.com/office/powerpoint/2010/main" val="366460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478813"/>
          </a:xfrm>
        </p:spPr>
        <p:txBody>
          <a:bodyPr>
            <a:normAutofit fontScale="90000"/>
          </a:bodyPr>
          <a:lstStyle/>
          <a:p>
            <a:r>
              <a:rPr lang="en-US" b="1" dirty="0"/>
              <a:t>Your Identity</a:t>
            </a:r>
            <a:br>
              <a:rPr lang="en-US" b="1" dirty="0"/>
            </a:br>
            <a:r>
              <a:rPr lang="ru-RU" dirty="0" smtClean="0"/>
              <a:t> </a:t>
            </a:r>
            <a:endParaRPr lang="en-US" dirty="0"/>
          </a:p>
        </p:txBody>
      </p:sp>
      <p:sp>
        <p:nvSpPr>
          <p:cNvPr id="3" name="Rectangle 2"/>
          <p:cNvSpPr/>
          <p:nvPr/>
        </p:nvSpPr>
        <p:spPr>
          <a:xfrm>
            <a:off x="828502" y="1434976"/>
            <a:ext cx="6096000" cy="646331"/>
          </a:xfrm>
          <a:prstGeom prst="rect">
            <a:avLst/>
          </a:prstGeom>
        </p:spPr>
        <p:txBody>
          <a:bodyPr>
            <a:spAutoFit/>
          </a:bodyPr>
          <a:lstStyle/>
          <a:p>
            <a:r>
              <a:rPr lang="en-US" dirty="0"/>
              <a:t>$ </a:t>
            </a:r>
            <a:r>
              <a:rPr lang="en-US" dirty="0" err="1"/>
              <a:t>git</a:t>
            </a:r>
            <a:r>
              <a:rPr lang="en-US" dirty="0"/>
              <a:t> </a:t>
            </a:r>
            <a:r>
              <a:rPr lang="en-US" dirty="0" err="1"/>
              <a:t>config</a:t>
            </a:r>
            <a:r>
              <a:rPr lang="en-US" dirty="0"/>
              <a:t> --global user.name "John Doe"</a:t>
            </a:r>
          </a:p>
          <a:p>
            <a:r>
              <a:rPr lang="en-US" dirty="0"/>
              <a:t>$ </a:t>
            </a:r>
            <a:r>
              <a:rPr lang="en-US" dirty="0" err="1"/>
              <a:t>git</a:t>
            </a:r>
            <a:r>
              <a:rPr lang="en-US" dirty="0"/>
              <a:t> </a:t>
            </a:r>
            <a:r>
              <a:rPr lang="en-US" dirty="0" err="1"/>
              <a:t>config</a:t>
            </a:r>
            <a:r>
              <a:rPr lang="en-US" dirty="0"/>
              <a:t> --global </a:t>
            </a:r>
            <a:r>
              <a:rPr lang="en-US" dirty="0" err="1"/>
              <a:t>user.email</a:t>
            </a:r>
            <a:r>
              <a:rPr lang="en-US" dirty="0"/>
              <a:t> johndoe@example.com</a:t>
            </a:r>
          </a:p>
        </p:txBody>
      </p:sp>
      <p:pic>
        <p:nvPicPr>
          <p:cNvPr id="4" name="Picture 3"/>
          <p:cNvPicPr>
            <a:picLocks noChangeAspect="1"/>
          </p:cNvPicPr>
          <p:nvPr/>
        </p:nvPicPr>
        <p:blipFill>
          <a:blip r:embed="rId2"/>
          <a:stretch>
            <a:fillRect/>
          </a:stretch>
        </p:blipFill>
        <p:spPr>
          <a:xfrm>
            <a:off x="1024128" y="3930362"/>
            <a:ext cx="8191500" cy="1657350"/>
          </a:xfrm>
          <a:prstGeom prst="rect">
            <a:avLst/>
          </a:prstGeom>
        </p:spPr>
      </p:pic>
      <p:sp>
        <p:nvSpPr>
          <p:cNvPr id="5" name="Rectangle 4"/>
          <p:cNvSpPr/>
          <p:nvPr/>
        </p:nvSpPr>
        <p:spPr>
          <a:xfrm>
            <a:off x="1024128" y="3274860"/>
            <a:ext cx="6096000" cy="369332"/>
          </a:xfrm>
          <a:prstGeom prst="rect">
            <a:avLst/>
          </a:prstGeom>
        </p:spPr>
        <p:txBody>
          <a:bodyPr>
            <a:spAutoFit/>
          </a:bodyPr>
          <a:lstStyle/>
          <a:p>
            <a:r>
              <a:rPr lang="en-US" dirty="0"/>
              <a:t>C:\</a:t>
            </a:r>
            <a:r>
              <a:rPr lang="en-US" dirty="0" smtClean="0"/>
              <a:t>Users\User_Name\.gitconfig</a:t>
            </a:r>
            <a:endParaRPr lang="en-US" dirty="0"/>
          </a:p>
        </p:txBody>
      </p:sp>
      <p:sp>
        <p:nvSpPr>
          <p:cNvPr id="6" name="Rectangle 5"/>
          <p:cNvSpPr/>
          <p:nvPr/>
        </p:nvSpPr>
        <p:spPr>
          <a:xfrm>
            <a:off x="5333999" y="2257582"/>
            <a:ext cx="6096000" cy="923330"/>
          </a:xfrm>
          <a:prstGeom prst="rect">
            <a:avLst/>
          </a:prstGeom>
        </p:spPr>
        <p:txBody>
          <a:bodyPr>
            <a:spAutoFit/>
          </a:bodyPr>
          <a:lstStyle/>
          <a:p>
            <a:r>
              <a:rPr lang="en-US" dirty="0"/>
              <a:t>help.github.com/articles/set-up-</a:t>
            </a:r>
            <a:r>
              <a:rPr lang="en-US" dirty="0" err="1"/>
              <a:t>git</a:t>
            </a:r>
            <a:r>
              <a:rPr lang="en-US" dirty="0"/>
              <a:t>/#</a:t>
            </a:r>
            <a:r>
              <a:rPr lang="en-US" dirty="0" smtClean="0"/>
              <a:t>platform-windows</a:t>
            </a:r>
            <a:endParaRPr lang="en-US" dirty="0"/>
          </a:p>
          <a:p>
            <a:r>
              <a:rPr lang="en-US" dirty="0"/>
              <a:t>help.github.com/articles/set-up-</a:t>
            </a:r>
            <a:r>
              <a:rPr lang="en-US" dirty="0" err="1"/>
              <a:t>git</a:t>
            </a:r>
            <a:r>
              <a:rPr lang="en-US" dirty="0"/>
              <a:t>/#platform-mac</a:t>
            </a:r>
          </a:p>
          <a:p>
            <a:r>
              <a:rPr lang="en-US" dirty="0"/>
              <a:t>help.github.com/articles/set-up-</a:t>
            </a:r>
            <a:r>
              <a:rPr lang="en-US" dirty="0" err="1"/>
              <a:t>git</a:t>
            </a:r>
            <a:r>
              <a:rPr lang="en-US" dirty="0"/>
              <a:t>/#platform-</a:t>
            </a:r>
            <a:r>
              <a:rPr lang="en-US" dirty="0" err="1"/>
              <a:t>linux</a:t>
            </a:r>
            <a:endParaRPr lang="en-US" dirty="0"/>
          </a:p>
        </p:txBody>
      </p:sp>
    </p:spTree>
    <p:extLst>
      <p:ext uri="{BB962C8B-B14F-4D97-AF65-F5344CB8AC3E}">
        <p14:creationId xmlns:p14="http://schemas.microsoft.com/office/powerpoint/2010/main" val="556064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3886" y="135565"/>
            <a:ext cx="10944225" cy="6629400"/>
          </a:xfrm>
          <a:prstGeom prst="rect">
            <a:avLst/>
          </a:prstGeom>
        </p:spPr>
      </p:pic>
    </p:spTree>
    <p:extLst>
      <p:ext uri="{BB962C8B-B14F-4D97-AF65-F5344CB8AC3E}">
        <p14:creationId xmlns:p14="http://schemas.microsoft.com/office/powerpoint/2010/main" val="3810521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3875" y="109537"/>
            <a:ext cx="11144250" cy="6638925"/>
          </a:xfrm>
          <a:prstGeom prst="rect">
            <a:avLst/>
          </a:prstGeom>
        </p:spPr>
      </p:pic>
    </p:spTree>
    <p:extLst>
      <p:ext uri="{BB962C8B-B14F-4D97-AF65-F5344CB8AC3E}">
        <p14:creationId xmlns:p14="http://schemas.microsoft.com/office/powerpoint/2010/main" val="1995103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233" y="463590"/>
            <a:ext cx="8703302" cy="6113311"/>
          </a:xfrm>
          <a:prstGeom prst="rect">
            <a:avLst/>
          </a:prstGeom>
        </p:spPr>
      </p:pic>
    </p:spTree>
    <p:extLst>
      <p:ext uri="{BB962C8B-B14F-4D97-AF65-F5344CB8AC3E}">
        <p14:creationId xmlns:p14="http://schemas.microsoft.com/office/powerpoint/2010/main" val="1726992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5033" y="265370"/>
            <a:ext cx="9970127" cy="6443774"/>
          </a:xfrm>
          <a:prstGeom prst="rect">
            <a:avLst/>
          </a:prstGeom>
        </p:spPr>
      </p:pic>
    </p:spTree>
    <p:extLst>
      <p:ext uri="{BB962C8B-B14F-4D97-AF65-F5344CB8AC3E}">
        <p14:creationId xmlns:p14="http://schemas.microsoft.com/office/powerpoint/2010/main" val="2728525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9225" y="1890712"/>
            <a:ext cx="9353550" cy="3076575"/>
          </a:xfrm>
          <a:prstGeom prst="rect">
            <a:avLst/>
          </a:prstGeom>
        </p:spPr>
      </p:pic>
    </p:spTree>
    <p:extLst>
      <p:ext uri="{BB962C8B-B14F-4D97-AF65-F5344CB8AC3E}">
        <p14:creationId xmlns:p14="http://schemas.microsoft.com/office/powerpoint/2010/main" val="454468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4425" y="1190625"/>
            <a:ext cx="9963150" cy="4476750"/>
          </a:xfrm>
          <a:prstGeom prst="rect">
            <a:avLst/>
          </a:prstGeom>
        </p:spPr>
      </p:pic>
    </p:spTree>
    <p:extLst>
      <p:ext uri="{BB962C8B-B14F-4D97-AF65-F5344CB8AC3E}">
        <p14:creationId xmlns:p14="http://schemas.microsoft.com/office/powerpoint/2010/main" val="1069252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0575" y="1800225"/>
            <a:ext cx="10610850" cy="3257550"/>
          </a:xfrm>
          <a:prstGeom prst="rect">
            <a:avLst/>
          </a:prstGeom>
        </p:spPr>
      </p:pic>
    </p:spTree>
    <p:extLst>
      <p:ext uri="{BB962C8B-B14F-4D97-AF65-F5344CB8AC3E}">
        <p14:creationId xmlns:p14="http://schemas.microsoft.com/office/powerpoint/2010/main" val="4047217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8253" y="276928"/>
            <a:ext cx="9890429" cy="6363073"/>
          </a:xfrm>
          <a:prstGeom prst="rect">
            <a:avLst/>
          </a:prstGeom>
        </p:spPr>
      </p:pic>
    </p:spTree>
    <p:extLst>
      <p:ext uri="{BB962C8B-B14F-4D97-AF65-F5344CB8AC3E}">
        <p14:creationId xmlns:p14="http://schemas.microsoft.com/office/powerpoint/2010/main" val="3382685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0160" y="418118"/>
            <a:ext cx="9216514" cy="6043890"/>
          </a:xfrm>
          <a:prstGeom prst="rect">
            <a:avLst/>
          </a:prstGeom>
        </p:spPr>
      </p:pic>
    </p:spTree>
    <p:extLst>
      <p:ext uri="{BB962C8B-B14F-4D97-AF65-F5344CB8AC3E}">
        <p14:creationId xmlns:p14="http://schemas.microsoft.com/office/powerpoint/2010/main" val="393521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4114" y="385116"/>
            <a:ext cx="8836467" cy="5995599"/>
          </a:xfrm>
          <a:prstGeom prst="rect">
            <a:avLst/>
          </a:prstGeom>
        </p:spPr>
      </p:pic>
    </p:spTree>
    <p:extLst>
      <p:ext uri="{BB962C8B-B14F-4D97-AF65-F5344CB8AC3E}">
        <p14:creationId xmlns:p14="http://schemas.microsoft.com/office/powerpoint/2010/main" val="1552795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7873" y="318254"/>
            <a:ext cx="1184107" cy="369332"/>
          </a:xfrm>
          <a:prstGeom prst="rect">
            <a:avLst/>
          </a:prstGeom>
        </p:spPr>
        <p:txBody>
          <a:bodyPr wrap="none">
            <a:spAutoFit/>
          </a:bodyPr>
          <a:lstStyle/>
          <a:p>
            <a:r>
              <a:rPr lang="en-US" dirty="0"/>
              <a:t>Your Editor</a:t>
            </a:r>
          </a:p>
        </p:txBody>
      </p:sp>
      <p:sp>
        <p:nvSpPr>
          <p:cNvPr id="3" name="Rectangle 2"/>
          <p:cNvSpPr/>
          <p:nvPr/>
        </p:nvSpPr>
        <p:spPr>
          <a:xfrm>
            <a:off x="387926" y="1301973"/>
            <a:ext cx="10742815" cy="923330"/>
          </a:xfrm>
          <a:prstGeom prst="rect">
            <a:avLst/>
          </a:prstGeom>
        </p:spPr>
        <p:txBody>
          <a:bodyPr wrap="square">
            <a:spAutoFit/>
          </a:bodyPr>
          <a:lstStyle/>
          <a:p>
            <a:r>
              <a:rPr lang="en-US" dirty="0"/>
              <a:t>$ </a:t>
            </a:r>
            <a:r>
              <a:rPr lang="en-US" dirty="0" err="1"/>
              <a:t>git</a:t>
            </a:r>
            <a:r>
              <a:rPr lang="en-US" dirty="0"/>
              <a:t> </a:t>
            </a:r>
            <a:r>
              <a:rPr lang="en-US" dirty="0" err="1"/>
              <a:t>config</a:t>
            </a:r>
            <a:r>
              <a:rPr lang="en-US" dirty="0"/>
              <a:t> --global </a:t>
            </a:r>
            <a:r>
              <a:rPr lang="en-US" dirty="0" err="1"/>
              <a:t>core.editor</a:t>
            </a:r>
            <a:r>
              <a:rPr lang="en-US" dirty="0"/>
              <a:t> "'C:/Program Files (x86)/Notepad++/notepad++.exe' -</a:t>
            </a:r>
            <a:r>
              <a:rPr lang="en-US" dirty="0" err="1"/>
              <a:t>multiInst</a:t>
            </a:r>
            <a:r>
              <a:rPr lang="en-US" dirty="0"/>
              <a:t> -</a:t>
            </a:r>
            <a:r>
              <a:rPr lang="en-US" dirty="0" err="1" smtClean="0"/>
              <a:t>nosession</a:t>
            </a:r>
            <a:r>
              <a:rPr lang="en-US" dirty="0" smtClean="0"/>
              <a:t>“</a:t>
            </a:r>
          </a:p>
          <a:p>
            <a:endParaRPr lang="en-US" dirty="0" smtClean="0"/>
          </a:p>
          <a:p>
            <a:endParaRPr lang="en-US" dirty="0"/>
          </a:p>
        </p:txBody>
      </p:sp>
      <p:sp>
        <p:nvSpPr>
          <p:cNvPr id="8" name="Rectangle 7"/>
          <p:cNvSpPr/>
          <p:nvPr/>
        </p:nvSpPr>
        <p:spPr>
          <a:xfrm>
            <a:off x="387925" y="1763638"/>
            <a:ext cx="10368743" cy="369332"/>
          </a:xfrm>
          <a:prstGeom prst="rect">
            <a:avLst/>
          </a:prstGeom>
        </p:spPr>
        <p:txBody>
          <a:bodyPr wrap="square">
            <a:spAutoFit/>
          </a:bodyPr>
          <a:lstStyle/>
          <a:p>
            <a:r>
              <a:rPr lang="en-US" dirty="0"/>
              <a:t>$ </a:t>
            </a:r>
            <a:r>
              <a:rPr lang="en-US" dirty="0" err="1"/>
              <a:t>git</a:t>
            </a:r>
            <a:r>
              <a:rPr lang="en-US" dirty="0"/>
              <a:t> </a:t>
            </a:r>
            <a:r>
              <a:rPr lang="en-US" dirty="0" err="1"/>
              <a:t>config</a:t>
            </a:r>
            <a:r>
              <a:rPr lang="en-US" dirty="0"/>
              <a:t> --global </a:t>
            </a:r>
            <a:r>
              <a:rPr lang="en-US" dirty="0" err="1"/>
              <a:t>core.editor</a:t>
            </a:r>
            <a:r>
              <a:rPr lang="en-US" dirty="0"/>
              <a:t> "'C:/Program Files/Notepad++/notepad++.exe' -</a:t>
            </a:r>
            <a:r>
              <a:rPr lang="en-US" dirty="0" err="1"/>
              <a:t>multiInst</a:t>
            </a:r>
            <a:r>
              <a:rPr lang="en-US" dirty="0"/>
              <a:t> -</a:t>
            </a:r>
            <a:r>
              <a:rPr lang="en-US" dirty="0" err="1"/>
              <a:t>nosession</a:t>
            </a:r>
            <a:r>
              <a:rPr lang="en-US" dirty="0"/>
              <a:t>"</a:t>
            </a:r>
          </a:p>
        </p:txBody>
      </p:sp>
      <p:sp>
        <p:nvSpPr>
          <p:cNvPr id="9" name="Rectangle 8"/>
          <p:cNvSpPr/>
          <p:nvPr/>
        </p:nvSpPr>
        <p:spPr>
          <a:xfrm>
            <a:off x="614620" y="2762196"/>
            <a:ext cx="2254720" cy="369332"/>
          </a:xfrm>
          <a:prstGeom prst="rect">
            <a:avLst/>
          </a:prstGeom>
        </p:spPr>
        <p:txBody>
          <a:bodyPr wrap="none">
            <a:spAutoFit/>
          </a:bodyPr>
          <a:lstStyle/>
          <a:p>
            <a:r>
              <a:rPr lang="en-US" dirty="0"/>
              <a:t>Checking Your Settings</a:t>
            </a:r>
          </a:p>
        </p:txBody>
      </p:sp>
      <p:sp>
        <p:nvSpPr>
          <p:cNvPr id="10" name="Rectangle 9"/>
          <p:cNvSpPr/>
          <p:nvPr/>
        </p:nvSpPr>
        <p:spPr>
          <a:xfrm>
            <a:off x="614620" y="3593468"/>
            <a:ext cx="1508746" cy="369332"/>
          </a:xfrm>
          <a:prstGeom prst="rect">
            <a:avLst/>
          </a:prstGeom>
        </p:spPr>
        <p:txBody>
          <a:bodyPr wrap="none">
            <a:spAutoFit/>
          </a:bodyPr>
          <a:lstStyle/>
          <a:p>
            <a:r>
              <a:rPr lang="en-US" dirty="0" err="1"/>
              <a:t>git</a:t>
            </a:r>
            <a:r>
              <a:rPr lang="en-US" dirty="0"/>
              <a:t> </a:t>
            </a:r>
            <a:r>
              <a:rPr lang="en-US" dirty="0" err="1"/>
              <a:t>config</a:t>
            </a:r>
            <a:r>
              <a:rPr lang="en-US" dirty="0"/>
              <a:t> --list</a:t>
            </a:r>
          </a:p>
        </p:txBody>
      </p:sp>
      <p:sp>
        <p:nvSpPr>
          <p:cNvPr id="11" name="Rectangle 10"/>
          <p:cNvSpPr/>
          <p:nvPr/>
        </p:nvSpPr>
        <p:spPr>
          <a:xfrm>
            <a:off x="614620" y="5523050"/>
            <a:ext cx="8261931" cy="369332"/>
          </a:xfrm>
          <a:prstGeom prst="rect">
            <a:avLst/>
          </a:prstGeom>
        </p:spPr>
        <p:txBody>
          <a:bodyPr wrap="square">
            <a:spAutoFit/>
          </a:bodyPr>
          <a:lstStyle/>
          <a:p>
            <a:r>
              <a:rPr lang="en-US" dirty="0" err="1"/>
              <a:t>core.excludesfile</a:t>
            </a:r>
            <a:r>
              <a:rPr lang="en-US" dirty="0"/>
              <a:t>=C:\Users\iaroslav.sviatkin\Documents\gitignore_global.txt</a:t>
            </a:r>
          </a:p>
        </p:txBody>
      </p:sp>
      <p:sp>
        <p:nvSpPr>
          <p:cNvPr id="12" name="Rectangle 11"/>
          <p:cNvSpPr/>
          <p:nvPr/>
        </p:nvSpPr>
        <p:spPr>
          <a:xfrm>
            <a:off x="557873" y="4616825"/>
            <a:ext cx="1725152" cy="369332"/>
          </a:xfrm>
          <a:prstGeom prst="rect">
            <a:avLst/>
          </a:prstGeom>
        </p:spPr>
        <p:txBody>
          <a:bodyPr wrap="none">
            <a:spAutoFit/>
          </a:bodyPr>
          <a:lstStyle/>
          <a:p>
            <a:r>
              <a:rPr lang="en-US" dirty="0" err="1"/>
              <a:t>gitignore_global</a:t>
            </a:r>
            <a:endParaRPr lang="en-US" dirty="0"/>
          </a:p>
        </p:txBody>
      </p:sp>
    </p:spTree>
    <p:extLst>
      <p:ext uri="{BB962C8B-B14F-4D97-AF65-F5344CB8AC3E}">
        <p14:creationId xmlns:p14="http://schemas.microsoft.com/office/powerpoint/2010/main" val="2602635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6649" y="381437"/>
            <a:ext cx="9313337" cy="6236536"/>
          </a:xfrm>
          <a:prstGeom prst="rect">
            <a:avLst/>
          </a:prstGeom>
        </p:spPr>
      </p:pic>
    </p:spTree>
    <p:extLst>
      <p:ext uri="{BB962C8B-B14F-4D97-AF65-F5344CB8AC3E}">
        <p14:creationId xmlns:p14="http://schemas.microsoft.com/office/powerpoint/2010/main" val="3604310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0834" y="429947"/>
            <a:ext cx="9092352" cy="6096373"/>
          </a:xfrm>
          <a:prstGeom prst="rect">
            <a:avLst/>
          </a:prstGeom>
        </p:spPr>
      </p:pic>
    </p:spTree>
    <p:extLst>
      <p:ext uri="{BB962C8B-B14F-4D97-AF65-F5344CB8AC3E}">
        <p14:creationId xmlns:p14="http://schemas.microsoft.com/office/powerpoint/2010/main" val="409476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5837" y="923925"/>
            <a:ext cx="10220325" cy="5010150"/>
          </a:xfrm>
          <a:prstGeom prst="rect">
            <a:avLst/>
          </a:prstGeom>
        </p:spPr>
      </p:pic>
    </p:spTree>
    <p:extLst>
      <p:ext uri="{BB962C8B-B14F-4D97-AF65-F5344CB8AC3E}">
        <p14:creationId xmlns:p14="http://schemas.microsoft.com/office/powerpoint/2010/main" val="1992614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1031" y="673432"/>
            <a:ext cx="9975036" cy="5768284"/>
          </a:xfrm>
          <a:prstGeom prst="rect">
            <a:avLst/>
          </a:prstGeom>
        </p:spPr>
      </p:pic>
    </p:spTree>
    <p:extLst>
      <p:ext uri="{BB962C8B-B14F-4D97-AF65-F5344CB8AC3E}">
        <p14:creationId xmlns:p14="http://schemas.microsoft.com/office/powerpoint/2010/main" val="465170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4875" y="314325"/>
            <a:ext cx="10382250" cy="6229350"/>
          </a:xfrm>
          <a:prstGeom prst="rect">
            <a:avLst/>
          </a:prstGeom>
        </p:spPr>
      </p:pic>
    </p:spTree>
    <p:extLst>
      <p:ext uri="{BB962C8B-B14F-4D97-AF65-F5344CB8AC3E}">
        <p14:creationId xmlns:p14="http://schemas.microsoft.com/office/powerpoint/2010/main" val="2362851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9774" y="582654"/>
            <a:ext cx="9179450" cy="5990382"/>
          </a:xfrm>
          <a:prstGeom prst="rect">
            <a:avLst/>
          </a:prstGeom>
        </p:spPr>
      </p:pic>
    </p:spTree>
    <p:extLst>
      <p:ext uri="{BB962C8B-B14F-4D97-AF65-F5344CB8AC3E}">
        <p14:creationId xmlns:p14="http://schemas.microsoft.com/office/powerpoint/2010/main" val="24354856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687" y="1042987"/>
            <a:ext cx="8810625" cy="4772025"/>
          </a:xfrm>
          <a:prstGeom prst="rect">
            <a:avLst/>
          </a:prstGeom>
        </p:spPr>
      </p:pic>
    </p:spTree>
    <p:extLst>
      <p:ext uri="{BB962C8B-B14F-4D97-AF65-F5344CB8AC3E}">
        <p14:creationId xmlns:p14="http://schemas.microsoft.com/office/powerpoint/2010/main" val="32873418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7414" y="313766"/>
            <a:ext cx="9533528" cy="6409776"/>
          </a:xfrm>
          <a:prstGeom prst="rect">
            <a:avLst/>
          </a:prstGeom>
        </p:spPr>
      </p:pic>
    </p:spTree>
    <p:extLst>
      <p:ext uri="{BB962C8B-B14F-4D97-AF65-F5344CB8AC3E}">
        <p14:creationId xmlns:p14="http://schemas.microsoft.com/office/powerpoint/2010/main" val="681596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46028" y="359684"/>
            <a:ext cx="9875431" cy="6238039"/>
          </a:xfrm>
          <a:prstGeom prst="rect">
            <a:avLst/>
          </a:prstGeom>
        </p:spPr>
      </p:pic>
    </p:spTree>
    <p:extLst>
      <p:ext uri="{BB962C8B-B14F-4D97-AF65-F5344CB8AC3E}">
        <p14:creationId xmlns:p14="http://schemas.microsoft.com/office/powerpoint/2010/main" val="2688224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7171" y="148225"/>
            <a:ext cx="9645059" cy="6474538"/>
          </a:xfrm>
          <a:prstGeom prst="rect">
            <a:avLst/>
          </a:prstGeom>
        </p:spPr>
      </p:pic>
    </p:spTree>
    <p:extLst>
      <p:ext uri="{BB962C8B-B14F-4D97-AF65-F5344CB8AC3E}">
        <p14:creationId xmlns:p14="http://schemas.microsoft.com/office/powerpoint/2010/main" val="2448278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3185" y="2549158"/>
            <a:ext cx="6096000" cy="1754326"/>
          </a:xfrm>
          <a:prstGeom prst="rect">
            <a:avLst/>
          </a:prstGeom>
        </p:spPr>
        <p:txBody>
          <a:bodyPr>
            <a:spAutoFit/>
          </a:bodyPr>
          <a:lstStyle/>
          <a:p>
            <a:r>
              <a:rPr lang="en-US" dirty="0" smtClean="0"/>
              <a:t>You </a:t>
            </a:r>
            <a:r>
              <a:rPr lang="en-US" dirty="0"/>
              <a:t>can also check what </a:t>
            </a:r>
            <a:r>
              <a:rPr lang="en-US" dirty="0" err="1"/>
              <a:t>Git</a:t>
            </a:r>
            <a:r>
              <a:rPr lang="en-US" dirty="0"/>
              <a:t> thinks a specific key’s value is by typing </a:t>
            </a:r>
            <a:r>
              <a:rPr lang="en-US" dirty="0" err="1"/>
              <a:t>git</a:t>
            </a:r>
            <a:r>
              <a:rPr lang="en-US" dirty="0"/>
              <a:t> </a:t>
            </a:r>
            <a:r>
              <a:rPr lang="en-US" dirty="0" err="1"/>
              <a:t>config</a:t>
            </a:r>
            <a:r>
              <a:rPr lang="en-US" dirty="0"/>
              <a:t> &lt;key&gt;:</a:t>
            </a:r>
          </a:p>
          <a:p>
            <a:endParaRPr lang="en-US" dirty="0"/>
          </a:p>
          <a:p>
            <a:r>
              <a:rPr lang="en-US" dirty="0"/>
              <a:t>$ </a:t>
            </a:r>
            <a:r>
              <a:rPr lang="en-US" dirty="0" err="1"/>
              <a:t>git</a:t>
            </a:r>
            <a:r>
              <a:rPr lang="en-US" dirty="0"/>
              <a:t> </a:t>
            </a:r>
            <a:r>
              <a:rPr lang="en-US" dirty="0" err="1"/>
              <a:t>config</a:t>
            </a:r>
            <a:r>
              <a:rPr lang="en-US" dirty="0"/>
              <a:t> user.name</a:t>
            </a:r>
          </a:p>
          <a:p>
            <a:r>
              <a:rPr lang="en-US" dirty="0"/>
              <a:t>John Doe</a:t>
            </a:r>
          </a:p>
          <a:p>
            <a:endParaRPr lang="en-US" dirty="0"/>
          </a:p>
        </p:txBody>
      </p:sp>
    </p:spTree>
    <p:extLst>
      <p:ext uri="{BB962C8B-B14F-4D97-AF65-F5344CB8AC3E}">
        <p14:creationId xmlns:p14="http://schemas.microsoft.com/office/powerpoint/2010/main" val="1180009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9042" y="510094"/>
            <a:ext cx="8065349" cy="6110113"/>
          </a:xfrm>
          <a:prstGeom prst="rect">
            <a:avLst/>
          </a:prstGeom>
        </p:spPr>
      </p:pic>
    </p:spTree>
    <p:extLst>
      <p:ext uri="{BB962C8B-B14F-4D97-AF65-F5344CB8AC3E}">
        <p14:creationId xmlns:p14="http://schemas.microsoft.com/office/powerpoint/2010/main" val="2460051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4763" y="325072"/>
            <a:ext cx="9078321" cy="6105632"/>
          </a:xfrm>
          <a:prstGeom prst="rect">
            <a:avLst/>
          </a:prstGeom>
        </p:spPr>
      </p:pic>
    </p:spTree>
    <p:extLst>
      <p:ext uri="{BB962C8B-B14F-4D97-AF65-F5344CB8AC3E}">
        <p14:creationId xmlns:p14="http://schemas.microsoft.com/office/powerpoint/2010/main" val="10656830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33375" y="227108"/>
            <a:ext cx="9911981" cy="6630892"/>
          </a:xfrm>
          <a:prstGeom prst="rect">
            <a:avLst/>
          </a:prstGeom>
        </p:spPr>
      </p:pic>
    </p:spTree>
    <p:extLst>
      <p:ext uri="{BB962C8B-B14F-4D97-AF65-F5344CB8AC3E}">
        <p14:creationId xmlns:p14="http://schemas.microsoft.com/office/powerpoint/2010/main" val="1443619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009" y="340903"/>
            <a:ext cx="9496978" cy="6378320"/>
          </a:xfrm>
          <a:prstGeom prst="rect">
            <a:avLst/>
          </a:prstGeom>
        </p:spPr>
      </p:pic>
    </p:spTree>
    <p:extLst>
      <p:ext uri="{BB962C8B-B14F-4D97-AF65-F5344CB8AC3E}">
        <p14:creationId xmlns:p14="http://schemas.microsoft.com/office/powerpoint/2010/main" val="1436777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0587" y="71437"/>
            <a:ext cx="10410825" cy="6478219"/>
          </a:xfrm>
          <a:prstGeom prst="rect">
            <a:avLst/>
          </a:prstGeom>
        </p:spPr>
      </p:pic>
    </p:spTree>
    <p:extLst>
      <p:ext uri="{BB962C8B-B14F-4D97-AF65-F5344CB8AC3E}">
        <p14:creationId xmlns:p14="http://schemas.microsoft.com/office/powerpoint/2010/main" val="7621326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2962" y="428625"/>
            <a:ext cx="10506075" cy="6000750"/>
          </a:xfrm>
          <a:prstGeom prst="rect">
            <a:avLst/>
          </a:prstGeom>
        </p:spPr>
      </p:pic>
    </p:spTree>
    <p:extLst>
      <p:ext uri="{BB962C8B-B14F-4D97-AF65-F5344CB8AC3E}">
        <p14:creationId xmlns:p14="http://schemas.microsoft.com/office/powerpoint/2010/main" val="10041875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6867" y="2471130"/>
            <a:ext cx="9546648" cy="2333625"/>
          </a:xfrm>
          <a:prstGeom prst="rect">
            <a:avLst/>
          </a:prstGeom>
        </p:spPr>
      </p:pic>
      <p:pic>
        <p:nvPicPr>
          <p:cNvPr id="3" name="Picture 2"/>
          <p:cNvPicPr>
            <a:picLocks noChangeAspect="1"/>
          </p:cNvPicPr>
          <p:nvPr/>
        </p:nvPicPr>
        <p:blipFill>
          <a:blip r:embed="rId3"/>
          <a:stretch>
            <a:fillRect/>
          </a:stretch>
        </p:blipFill>
        <p:spPr>
          <a:xfrm>
            <a:off x="690994" y="4982701"/>
            <a:ext cx="10135607" cy="1218594"/>
          </a:xfrm>
          <a:prstGeom prst="rect">
            <a:avLst/>
          </a:prstGeom>
        </p:spPr>
      </p:pic>
      <p:pic>
        <p:nvPicPr>
          <p:cNvPr id="4" name="Picture 3"/>
          <p:cNvPicPr>
            <a:picLocks noChangeAspect="1"/>
          </p:cNvPicPr>
          <p:nvPr/>
        </p:nvPicPr>
        <p:blipFill>
          <a:blip r:embed="rId4"/>
          <a:stretch>
            <a:fillRect/>
          </a:stretch>
        </p:blipFill>
        <p:spPr>
          <a:xfrm>
            <a:off x="576867" y="726151"/>
            <a:ext cx="6912900" cy="1310376"/>
          </a:xfrm>
          <a:prstGeom prst="rect">
            <a:avLst/>
          </a:prstGeom>
        </p:spPr>
      </p:pic>
    </p:spTree>
    <p:extLst>
      <p:ext uri="{BB962C8B-B14F-4D97-AF65-F5344CB8AC3E}">
        <p14:creationId xmlns:p14="http://schemas.microsoft.com/office/powerpoint/2010/main" val="13123318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3900" y="1066800"/>
            <a:ext cx="10744200" cy="4724400"/>
          </a:xfrm>
          <a:prstGeom prst="rect">
            <a:avLst/>
          </a:prstGeom>
        </p:spPr>
      </p:pic>
    </p:spTree>
    <p:extLst>
      <p:ext uri="{BB962C8B-B14F-4D97-AF65-F5344CB8AC3E}">
        <p14:creationId xmlns:p14="http://schemas.microsoft.com/office/powerpoint/2010/main" val="3985724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6553" y="368131"/>
            <a:ext cx="1596014" cy="369332"/>
          </a:xfrm>
          <a:prstGeom prst="rect">
            <a:avLst/>
          </a:prstGeom>
        </p:spPr>
        <p:txBody>
          <a:bodyPr wrap="none">
            <a:spAutoFit/>
          </a:bodyPr>
          <a:lstStyle/>
          <a:p>
            <a:r>
              <a:rPr lang="uk-UA" dirty="0"/>
              <a:t>Главные ветви</a:t>
            </a:r>
            <a:endParaRPr lang="en-US" dirty="0"/>
          </a:p>
        </p:txBody>
      </p:sp>
      <p:sp>
        <p:nvSpPr>
          <p:cNvPr id="3" name="Rectangle 2"/>
          <p:cNvSpPr/>
          <p:nvPr/>
        </p:nvSpPr>
        <p:spPr>
          <a:xfrm>
            <a:off x="545868" y="847728"/>
            <a:ext cx="11490961" cy="1477328"/>
          </a:xfrm>
          <a:prstGeom prst="rect">
            <a:avLst/>
          </a:prstGeom>
        </p:spPr>
        <p:txBody>
          <a:bodyPr wrap="square">
            <a:spAutoFit/>
          </a:bodyPr>
          <a:lstStyle/>
          <a:p>
            <a:r>
              <a:rPr lang="ru-RU" dirty="0"/>
              <a:t>Ядро модели разработки не отличается от большинства существующих моделей. Центральный репозиторий содержит две главные ветки, существующие всё время.</a:t>
            </a:r>
          </a:p>
          <a:p>
            <a:endParaRPr lang="en-US" dirty="0" smtClean="0"/>
          </a:p>
          <a:p>
            <a:r>
              <a:rPr lang="ru-RU" dirty="0" smtClean="0"/>
              <a:t>    </a:t>
            </a:r>
            <a:r>
              <a:rPr lang="ru-RU" dirty="0"/>
              <a:t>master</a:t>
            </a:r>
          </a:p>
          <a:p>
            <a:r>
              <a:rPr lang="ru-RU" dirty="0"/>
              <a:t>    develop</a:t>
            </a:r>
            <a:endParaRPr lang="en-US" dirty="0"/>
          </a:p>
        </p:txBody>
      </p:sp>
      <p:pic>
        <p:nvPicPr>
          <p:cNvPr id="4" name="Picture 3"/>
          <p:cNvPicPr>
            <a:picLocks noChangeAspect="1"/>
          </p:cNvPicPr>
          <p:nvPr/>
        </p:nvPicPr>
        <p:blipFill>
          <a:blip r:embed="rId2"/>
          <a:stretch>
            <a:fillRect/>
          </a:stretch>
        </p:blipFill>
        <p:spPr>
          <a:xfrm>
            <a:off x="4363403" y="1721951"/>
            <a:ext cx="3116060" cy="4637286"/>
          </a:xfrm>
          <a:prstGeom prst="rect">
            <a:avLst/>
          </a:prstGeom>
        </p:spPr>
      </p:pic>
    </p:spTree>
    <p:extLst>
      <p:ext uri="{BB962C8B-B14F-4D97-AF65-F5344CB8AC3E}">
        <p14:creationId xmlns:p14="http://schemas.microsoft.com/office/powerpoint/2010/main" val="33705002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4072" y="1164440"/>
            <a:ext cx="11679382" cy="4247317"/>
          </a:xfrm>
          <a:prstGeom prst="rect">
            <a:avLst/>
          </a:prstGeom>
        </p:spPr>
        <p:txBody>
          <a:bodyPr wrap="square">
            <a:spAutoFit/>
          </a:bodyPr>
          <a:lstStyle/>
          <a:p>
            <a:pPr algn="just"/>
            <a:r>
              <a:rPr lang="ru-RU" dirty="0"/>
              <a:t>Мы считаем ветку origin/master главной. То есть, исходный код в ней должен находиться в состоянии production-ready в любой произвольный момент времени.</a:t>
            </a:r>
          </a:p>
          <a:p>
            <a:pPr algn="just"/>
            <a:endParaRPr lang="ru-RU" dirty="0"/>
          </a:p>
          <a:p>
            <a:pPr algn="just"/>
            <a:r>
              <a:rPr lang="ru-RU" dirty="0"/>
              <a:t>Ветвь origin/develop мы считаем главной ветвью для разработки. Хранящийся в ней код в любой момент времени должен содержать самые последние изданные изменения, необходимые для следующего релиза. Эту ветку также можно назвать «интеграционной». Она служит источником для сборки автоматических ночных билдов.</a:t>
            </a:r>
          </a:p>
          <a:p>
            <a:pPr algn="just"/>
            <a:endParaRPr lang="ru-RU" dirty="0"/>
          </a:p>
          <a:p>
            <a:pPr algn="just"/>
            <a:r>
              <a:rPr lang="ru-RU" dirty="0"/>
              <a:t>Когда исходный код в ветви разработки (develop) достигает стабильного состояния и готов к релизу, все изменения должны быть определённым способом влиты в главную ветвь (master) и помечены тегом с номером релиза. Ниже мы рассмотрим этот процесс в деталях.</a:t>
            </a:r>
          </a:p>
          <a:p>
            <a:pPr algn="just"/>
            <a:endParaRPr lang="ru-RU" dirty="0"/>
          </a:p>
          <a:p>
            <a:pPr algn="just"/>
            <a:r>
              <a:rPr lang="ru-RU" dirty="0"/>
              <a:t>Следовательно, каждый раз, когда изменения вливаются в главную ветвь (master), мы по определению получаем новый релиз. Мы стараемся относиться к этому правилу очень строго, так что, в принципе, мы могли бы использовать хуки Git, чтобы автоматически собирать наши продукты и выкладывать их на рабочие сервера при каждом коммите в главную ветвь (master).</a:t>
            </a:r>
            <a:endParaRPr lang="en-US" dirty="0"/>
          </a:p>
        </p:txBody>
      </p:sp>
    </p:spTree>
    <p:extLst>
      <p:ext uri="{BB962C8B-B14F-4D97-AF65-F5344CB8AC3E}">
        <p14:creationId xmlns:p14="http://schemas.microsoft.com/office/powerpoint/2010/main" val="109282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5100" y="401382"/>
            <a:ext cx="2457276" cy="369332"/>
          </a:xfrm>
          <a:prstGeom prst="rect">
            <a:avLst/>
          </a:prstGeom>
        </p:spPr>
        <p:txBody>
          <a:bodyPr wrap="none">
            <a:spAutoFit/>
          </a:bodyPr>
          <a:lstStyle/>
          <a:p>
            <a:r>
              <a:rPr lang="en-US" dirty="0"/>
              <a:t>Getting a </a:t>
            </a:r>
            <a:r>
              <a:rPr lang="en-US" dirty="0" err="1"/>
              <a:t>Git</a:t>
            </a:r>
            <a:r>
              <a:rPr lang="en-US" dirty="0"/>
              <a:t> Repository</a:t>
            </a:r>
          </a:p>
        </p:txBody>
      </p:sp>
      <p:sp>
        <p:nvSpPr>
          <p:cNvPr id="3" name="Rectangle 2"/>
          <p:cNvSpPr/>
          <p:nvPr/>
        </p:nvSpPr>
        <p:spPr>
          <a:xfrm>
            <a:off x="479366" y="1088659"/>
            <a:ext cx="11615651" cy="646331"/>
          </a:xfrm>
          <a:prstGeom prst="rect">
            <a:avLst/>
          </a:prstGeom>
        </p:spPr>
        <p:txBody>
          <a:bodyPr wrap="square">
            <a:spAutoFit/>
          </a:bodyPr>
          <a:lstStyle/>
          <a:p>
            <a:r>
              <a:rPr lang="en-US" dirty="0"/>
              <a:t>You can get a </a:t>
            </a:r>
            <a:r>
              <a:rPr lang="en-US" dirty="0" err="1"/>
              <a:t>Git</a:t>
            </a:r>
            <a:r>
              <a:rPr lang="en-US" dirty="0"/>
              <a:t> project using two main approaches. The first takes an existing project or directory and imports it into </a:t>
            </a:r>
            <a:r>
              <a:rPr lang="en-US" dirty="0" err="1"/>
              <a:t>Git</a:t>
            </a:r>
            <a:r>
              <a:rPr lang="en-US" dirty="0"/>
              <a:t>. The second clones an existing </a:t>
            </a:r>
            <a:r>
              <a:rPr lang="en-US" dirty="0" err="1"/>
              <a:t>Git</a:t>
            </a:r>
            <a:r>
              <a:rPr lang="en-US" dirty="0"/>
              <a:t> repository from another server.</a:t>
            </a:r>
          </a:p>
        </p:txBody>
      </p:sp>
      <p:sp>
        <p:nvSpPr>
          <p:cNvPr id="4" name="Rectangle 3"/>
          <p:cNvSpPr/>
          <p:nvPr/>
        </p:nvSpPr>
        <p:spPr>
          <a:xfrm>
            <a:off x="3048000" y="1997839"/>
            <a:ext cx="6096000" cy="2862322"/>
          </a:xfrm>
          <a:prstGeom prst="rect">
            <a:avLst/>
          </a:prstGeom>
        </p:spPr>
        <p:txBody>
          <a:bodyPr>
            <a:spAutoFit/>
          </a:bodyPr>
          <a:lstStyle/>
          <a:p>
            <a:endParaRPr lang="en-US" dirty="0"/>
          </a:p>
          <a:p>
            <a:endParaRPr lang="en-US" dirty="0"/>
          </a:p>
          <a:p>
            <a:r>
              <a:rPr lang="en-US" dirty="0"/>
              <a:t>for Windows:</a:t>
            </a:r>
          </a:p>
          <a:p>
            <a:endParaRPr lang="en-US" dirty="0"/>
          </a:p>
          <a:p>
            <a:r>
              <a:rPr lang="en-US" dirty="0"/>
              <a:t>$ cd /c/user/</a:t>
            </a:r>
            <a:r>
              <a:rPr lang="en-US" dirty="0" err="1"/>
              <a:t>your_repository</a:t>
            </a:r>
            <a:endParaRPr lang="en-US" dirty="0"/>
          </a:p>
          <a:p>
            <a:endParaRPr lang="en-US" dirty="0"/>
          </a:p>
          <a:p>
            <a:r>
              <a:rPr lang="en-US" dirty="0"/>
              <a:t>and type:</a:t>
            </a:r>
          </a:p>
          <a:p>
            <a:endParaRPr lang="en-US" dirty="0"/>
          </a:p>
          <a:p>
            <a:r>
              <a:rPr lang="en-US" dirty="0"/>
              <a:t>$ </a:t>
            </a:r>
            <a:r>
              <a:rPr lang="en-US" dirty="0" err="1"/>
              <a:t>git</a:t>
            </a:r>
            <a:r>
              <a:rPr lang="en-US" dirty="0"/>
              <a:t> </a:t>
            </a:r>
            <a:r>
              <a:rPr lang="en-US" dirty="0" err="1"/>
              <a:t>init</a:t>
            </a:r>
            <a:endParaRPr lang="en-US" dirty="0"/>
          </a:p>
          <a:p>
            <a:endParaRPr lang="en-US" dirty="0"/>
          </a:p>
        </p:txBody>
      </p:sp>
    </p:spTree>
    <p:extLst>
      <p:ext uri="{BB962C8B-B14F-4D97-AF65-F5344CB8AC3E}">
        <p14:creationId xmlns:p14="http://schemas.microsoft.com/office/powerpoint/2010/main" val="11503145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5869" y="873218"/>
            <a:ext cx="11058698" cy="3693319"/>
          </a:xfrm>
          <a:prstGeom prst="rect">
            <a:avLst/>
          </a:prstGeom>
        </p:spPr>
        <p:txBody>
          <a:bodyPr wrap="square">
            <a:spAutoFit/>
          </a:bodyPr>
          <a:lstStyle/>
          <a:p>
            <a:pPr algn="just"/>
            <a:r>
              <a:rPr lang="ru-RU" dirty="0"/>
              <a:t>Вспомогательные ветви</a:t>
            </a:r>
          </a:p>
          <a:p>
            <a:pPr algn="just"/>
            <a:endParaRPr lang="ru-RU" dirty="0"/>
          </a:p>
          <a:p>
            <a:pPr algn="just"/>
            <a:r>
              <a:rPr lang="ru-RU" dirty="0"/>
              <a:t>Помимо главных ветвей master и develop, наша модель разработки содержит некоторое количество типов вспомогательных ветвей, которые используются для распараллеливания разработки между членами команды, для упрощения внедрения нового функционала (features), для подготовки релизов и для быстрого исправления проблем в производственной версии приложения. В отличие от главный ветвей, эти ветви всегда имеют ограниченный срок жизни. Каждая из них в конечном итоге рано или поздно удаляется.</a:t>
            </a:r>
          </a:p>
          <a:p>
            <a:pPr algn="just"/>
            <a:endParaRPr lang="ru-RU" dirty="0"/>
          </a:p>
          <a:p>
            <a:pPr algn="just"/>
            <a:r>
              <a:rPr lang="ru-RU" dirty="0"/>
              <a:t>Мы используем следующие типы ветвей:</a:t>
            </a:r>
          </a:p>
          <a:p>
            <a:pPr algn="just"/>
            <a:endParaRPr lang="ru-RU" dirty="0"/>
          </a:p>
          <a:p>
            <a:pPr algn="just"/>
            <a:r>
              <a:rPr lang="ru-RU" b="1" i="1" dirty="0"/>
              <a:t>    Ветви функциональностей (Feature branches)</a:t>
            </a:r>
          </a:p>
          <a:p>
            <a:pPr algn="just"/>
            <a:r>
              <a:rPr lang="ru-RU" b="1" i="1" dirty="0"/>
              <a:t>    Ветви релизов (Release branches)</a:t>
            </a:r>
          </a:p>
          <a:p>
            <a:pPr algn="just"/>
            <a:r>
              <a:rPr lang="ru-RU" b="1" i="1" dirty="0"/>
              <a:t>    Ветви исправлений (Hotfix branches)</a:t>
            </a:r>
            <a:endParaRPr lang="en-US" b="1" i="1" dirty="0"/>
          </a:p>
        </p:txBody>
      </p:sp>
    </p:spTree>
    <p:extLst>
      <p:ext uri="{BB962C8B-B14F-4D97-AF65-F5344CB8AC3E}">
        <p14:creationId xmlns:p14="http://schemas.microsoft.com/office/powerpoint/2010/main" val="522228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613" y="379537"/>
            <a:ext cx="11033761" cy="2031325"/>
          </a:xfrm>
          <a:prstGeom prst="rect">
            <a:avLst/>
          </a:prstGeom>
        </p:spPr>
        <p:txBody>
          <a:bodyPr wrap="square">
            <a:spAutoFit/>
          </a:bodyPr>
          <a:lstStyle/>
          <a:p>
            <a:pPr algn="ctr"/>
            <a:r>
              <a:rPr lang="ru-RU" b="1" dirty="0"/>
              <a:t>Ветви функциональностей (feature branches)</a:t>
            </a:r>
          </a:p>
          <a:p>
            <a:endParaRPr lang="ru-RU" dirty="0"/>
          </a:p>
          <a:p>
            <a:r>
              <a:rPr lang="ru-RU" dirty="0"/>
              <a:t>Могут порождаться от: develop</a:t>
            </a:r>
          </a:p>
          <a:p>
            <a:endParaRPr lang="ru-RU" dirty="0"/>
          </a:p>
          <a:p>
            <a:r>
              <a:rPr lang="ru-RU" dirty="0"/>
              <a:t>Должны вливаться в: develop</a:t>
            </a:r>
          </a:p>
          <a:p>
            <a:endParaRPr lang="ru-RU" dirty="0"/>
          </a:p>
          <a:p>
            <a:r>
              <a:rPr lang="ru-RU" dirty="0"/>
              <a:t>Соглашение о наименовании: всё, за исключением master, develop, release-* или hotfix-*</a:t>
            </a:r>
            <a:endParaRPr lang="en-US" dirty="0"/>
          </a:p>
        </p:txBody>
      </p:sp>
      <p:pic>
        <p:nvPicPr>
          <p:cNvPr id="3" name="Picture 2"/>
          <p:cNvPicPr>
            <a:picLocks noChangeAspect="1"/>
          </p:cNvPicPr>
          <p:nvPr/>
        </p:nvPicPr>
        <p:blipFill>
          <a:blip r:embed="rId2"/>
          <a:stretch>
            <a:fillRect/>
          </a:stretch>
        </p:blipFill>
        <p:spPr>
          <a:xfrm>
            <a:off x="5220393" y="2410862"/>
            <a:ext cx="1650336" cy="4367807"/>
          </a:xfrm>
          <a:prstGeom prst="rect">
            <a:avLst/>
          </a:prstGeom>
        </p:spPr>
      </p:pic>
    </p:spTree>
    <p:extLst>
      <p:ext uri="{BB962C8B-B14F-4D97-AF65-F5344CB8AC3E}">
        <p14:creationId xmlns:p14="http://schemas.microsoft.com/office/powerpoint/2010/main" val="824989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075" y="889844"/>
            <a:ext cx="11180619" cy="2862322"/>
          </a:xfrm>
          <a:prstGeom prst="rect">
            <a:avLst/>
          </a:prstGeom>
        </p:spPr>
        <p:txBody>
          <a:bodyPr wrap="square">
            <a:spAutoFit/>
          </a:bodyPr>
          <a:lstStyle/>
          <a:p>
            <a:pPr algn="just"/>
            <a:r>
              <a:rPr lang="ru-RU" dirty="0"/>
              <a:t>Ветви функциональностей (feature branches), также называемые иногда тематическими ветвями (topic branches), используются для разработки новых функций, которые должны появиться в текущем или будущем релизах. При начале работы над функциональностью (фичей) может быть ещё неизвестно, в какой именно релиз она будет добавлена. Смысл существования ветви функциональности (feature branch) состоит в том, что она живёт так долго, сколько продолжается разработка данной функциональности (фичи). Когда работа в ветви завершена, последняя вливается обратно в главную ветвь разработки (что означает, что функциональность будет добавлена в грядущий релиз) или же удаляется (в случае неудачного эксперимента).</a:t>
            </a:r>
          </a:p>
          <a:p>
            <a:pPr algn="just"/>
            <a:endParaRPr lang="ru-RU" dirty="0"/>
          </a:p>
          <a:p>
            <a:pPr algn="just"/>
            <a:r>
              <a:rPr lang="ru-RU" dirty="0"/>
              <a:t>Ветви функциональностей (feature branches) обычно существуют в репозиториях разработчиков, но не в главном репозитории (origin).</a:t>
            </a:r>
            <a:endParaRPr lang="en-US" dirty="0"/>
          </a:p>
        </p:txBody>
      </p:sp>
    </p:spTree>
    <p:extLst>
      <p:ext uri="{BB962C8B-B14F-4D97-AF65-F5344CB8AC3E}">
        <p14:creationId xmlns:p14="http://schemas.microsoft.com/office/powerpoint/2010/main" val="1403463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69075" y="1604324"/>
            <a:ext cx="10609811" cy="2308324"/>
          </a:xfrm>
          <a:prstGeom prst="rect">
            <a:avLst/>
          </a:prstGeom>
        </p:spPr>
        <p:txBody>
          <a:bodyPr wrap="square">
            <a:spAutoFit/>
          </a:bodyPr>
          <a:lstStyle/>
          <a:p>
            <a:r>
              <a:rPr lang="uk-UA" dirty="0"/>
              <a:t>Создание ветви функциональности (</a:t>
            </a:r>
            <a:r>
              <a:rPr lang="en-US" dirty="0"/>
              <a:t>feature branch)</a:t>
            </a:r>
          </a:p>
          <a:p>
            <a:endParaRPr lang="en-US" dirty="0"/>
          </a:p>
          <a:p>
            <a:r>
              <a:rPr lang="uk-UA" dirty="0"/>
              <a:t>При начале работы над новой функциональностью делается ответвление от ветви разработки (</a:t>
            </a:r>
            <a:r>
              <a:rPr lang="en-US" dirty="0"/>
              <a:t>develop).</a:t>
            </a:r>
          </a:p>
          <a:p>
            <a:endParaRPr lang="en-US" dirty="0"/>
          </a:p>
          <a:p>
            <a:r>
              <a:rPr lang="en-US" dirty="0"/>
              <a:t>$ </a:t>
            </a:r>
            <a:r>
              <a:rPr lang="en-US" dirty="0" err="1"/>
              <a:t>git</a:t>
            </a:r>
            <a:r>
              <a:rPr lang="en-US" dirty="0"/>
              <a:t> checkout -b </a:t>
            </a:r>
            <a:r>
              <a:rPr lang="en-US" dirty="0" err="1"/>
              <a:t>myfeature</a:t>
            </a:r>
            <a:r>
              <a:rPr lang="en-US" dirty="0"/>
              <a:t> develop</a:t>
            </a:r>
          </a:p>
          <a:p>
            <a:endParaRPr lang="en-US" dirty="0"/>
          </a:p>
          <a:p>
            <a:r>
              <a:rPr lang="en-US" dirty="0"/>
              <a:t>Switched to a new branch "</a:t>
            </a:r>
            <a:r>
              <a:rPr lang="en-US" dirty="0" err="1"/>
              <a:t>myfeature</a:t>
            </a:r>
            <a:r>
              <a:rPr lang="en-US" dirty="0"/>
              <a:t>"</a:t>
            </a:r>
          </a:p>
          <a:p>
            <a:endParaRPr lang="en-US" dirty="0"/>
          </a:p>
        </p:txBody>
      </p:sp>
    </p:spTree>
    <p:extLst>
      <p:ext uri="{BB962C8B-B14F-4D97-AF65-F5344CB8AC3E}">
        <p14:creationId xmlns:p14="http://schemas.microsoft.com/office/powerpoint/2010/main" val="33670592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8051" y="247085"/>
            <a:ext cx="11715404" cy="5632311"/>
          </a:xfrm>
          <a:prstGeom prst="rect">
            <a:avLst/>
          </a:prstGeom>
        </p:spPr>
        <p:txBody>
          <a:bodyPr wrap="square">
            <a:spAutoFit/>
          </a:bodyPr>
          <a:lstStyle/>
          <a:p>
            <a:r>
              <a:rPr lang="uk-UA" dirty="0"/>
              <a:t>Добавление завершённой функциональности в </a:t>
            </a:r>
            <a:r>
              <a:rPr lang="en-US" dirty="0"/>
              <a:t>develop</a:t>
            </a:r>
          </a:p>
          <a:p>
            <a:endParaRPr lang="en-US" dirty="0"/>
          </a:p>
          <a:p>
            <a:r>
              <a:rPr lang="uk-UA" dirty="0"/>
              <a:t>Завершённая функциональность (фича) вливается обратно в ветвь разработки (</a:t>
            </a:r>
            <a:r>
              <a:rPr lang="en-US" dirty="0"/>
              <a:t>develop) </a:t>
            </a:r>
            <a:r>
              <a:rPr lang="uk-UA" dirty="0"/>
              <a:t>и попадает в следующий релиз.</a:t>
            </a:r>
          </a:p>
          <a:p>
            <a:endParaRPr lang="uk-UA" dirty="0"/>
          </a:p>
          <a:p>
            <a:r>
              <a:rPr lang="uk-UA" dirty="0">
                <a:solidFill>
                  <a:srgbClr val="FF0000"/>
                </a:solidFill>
              </a:rPr>
              <a:t>$ </a:t>
            </a:r>
            <a:r>
              <a:rPr lang="en-US" dirty="0" err="1">
                <a:solidFill>
                  <a:srgbClr val="FF0000"/>
                </a:solidFill>
              </a:rPr>
              <a:t>git</a:t>
            </a:r>
            <a:r>
              <a:rPr lang="en-US" dirty="0">
                <a:solidFill>
                  <a:srgbClr val="FF0000"/>
                </a:solidFill>
              </a:rPr>
              <a:t> checkout develop</a:t>
            </a:r>
          </a:p>
          <a:p>
            <a:endParaRPr lang="en-US" dirty="0"/>
          </a:p>
          <a:p>
            <a:r>
              <a:rPr lang="en-US" dirty="0"/>
              <a:t>Switched to branch 'develop'</a:t>
            </a:r>
          </a:p>
          <a:p>
            <a:endParaRPr lang="en-US" dirty="0">
              <a:solidFill>
                <a:srgbClr val="FF0000"/>
              </a:solidFill>
            </a:endParaRPr>
          </a:p>
          <a:p>
            <a:r>
              <a:rPr lang="en-US" dirty="0">
                <a:solidFill>
                  <a:srgbClr val="FF0000"/>
                </a:solidFill>
              </a:rPr>
              <a:t>$ </a:t>
            </a:r>
            <a:r>
              <a:rPr lang="en-US" dirty="0" err="1">
                <a:solidFill>
                  <a:srgbClr val="FF0000"/>
                </a:solidFill>
              </a:rPr>
              <a:t>git</a:t>
            </a:r>
            <a:r>
              <a:rPr lang="en-US" dirty="0">
                <a:solidFill>
                  <a:srgbClr val="FF0000"/>
                </a:solidFill>
              </a:rPr>
              <a:t> merge --no-</a:t>
            </a:r>
            <a:r>
              <a:rPr lang="en-US" dirty="0" err="1">
                <a:solidFill>
                  <a:srgbClr val="FF0000"/>
                </a:solidFill>
              </a:rPr>
              <a:t>ff</a:t>
            </a:r>
            <a:r>
              <a:rPr lang="en-US" dirty="0">
                <a:solidFill>
                  <a:srgbClr val="FF0000"/>
                </a:solidFill>
              </a:rPr>
              <a:t> </a:t>
            </a:r>
            <a:r>
              <a:rPr lang="en-US" dirty="0" err="1">
                <a:solidFill>
                  <a:srgbClr val="FF0000"/>
                </a:solidFill>
              </a:rPr>
              <a:t>myfeature</a:t>
            </a:r>
            <a:endParaRPr lang="en-US" dirty="0">
              <a:solidFill>
                <a:srgbClr val="FF0000"/>
              </a:solidFill>
            </a:endParaRPr>
          </a:p>
          <a:p>
            <a:endParaRPr lang="en-US" dirty="0"/>
          </a:p>
          <a:p>
            <a:r>
              <a:rPr lang="en-US" dirty="0"/>
              <a:t>Updating ea1b82a..05e9557</a:t>
            </a:r>
          </a:p>
          <a:p>
            <a:endParaRPr lang="en-US" dirty="0"/>
          </a:p>
          <a:p>
            <a:r>
              <a:rPr lang="en-US" dirty="0"/>
              <a:t>(</a:t>
            </a:r>
            <a:r>
              <a:rPr lang="uk-UA" dirty="0"/>
              <a:t>Отчёт об изменениях)</a:t>
            </a:r>
          </a:p>
          <a:p>
            <a:endParaRPr lang="uk-UA" dirty="0"/>
          </a:p>
          <a:p>
            <a:r>
              <a:rPr lang="uk-UA" dirty="0">
                <a:solidFill>
                  <a:srgbClr val="FF0000"/>
                </a:solidFill>
              </a:rPr>
              <a:t>$ </a:t>
            </a:r>
            <a:r>
              <a:rPr lang="en-US" dirty="0" err="1">
                <a:solidFill>
                  <a:srgbClr val="FF0000"/>
                </a:solidFill>
              </a:rPr>
              <a:t>git</a:t>
            </a:r>
            <a:r>
              <a:rPr lang="en-US" dirty="0">
                <a:solidFill>
                  <a:srgbClr val="FF0000"/>
                </a:solidFill>
              </a:rPr>
              <a:t> branch -d </a:t>
            </a:r>
            <a:r>
              <a:rPr lang="en-US" dirty="0" err="1">
                <a:solidFill>
                  <a:srgbClr val="FF0000"/>
                </a:solidFill>
              </a:rPr>
              <a:t>myfeature</a:t>
            </a:r>
            <a:endParaRPr lang="en-US" dirty="0">
              <a:solidFill>
                <a:srgbClr val="FF0000"/>
              </a:solidFill>
            </a:endParaRPr>
          </a:p>
          <a:p>
            <a:endParaRPr lang="en-US" dirty="0"/>
          </a:p>
          <a:p>
            <a:r>
              <a:rPr lang="en-US" dirty="0"/>
              <a:t>Deleted branch </a:t>
            </a:r>
            <a:r>
              <a:rPr lang="en-US" dirty="0" err="1"/>
              <a:t>myfeature</a:t>
            </a:r>
            <a:r>
              <a:rPr lang="en-US" dirty="0"/>
              <a:t> (was 05e9557).</a:t>
            </a:r>
          </a:p>
          <a:p>
            <a:endParaRPr lang="en-US" dirty="0">
              <a:solidFill>
                <a:srgbClr val="FF0000"/>
              </a:solidFill>
            </a:endParaRPr>
          </a:p>
          <a:p>
            <a:r>
              <a:rPr lang="en-US" dirty="0">
                <a:solidFill>
                  <a:srgbClr val="FF0000"/>
                </a:solidFill>
              </a:rPr>
              <a:t>$ </a:t>
            </a:r>
            <a:r>
              <a:rPr lang="en-US" dirty="0" err="1">
                <a:solidFill>
                  <a:srgbClr val="FF0000"/>
                </a:solidFill>
              </a:rPr>
              <a:t>git</a:t>
            </a:r>
            <a:r>
              <a:rPr lang="en-US" dirty="0">
                <a:solidFill>
                  <a:srgbClr val="FF0000"/>
                </a:solidFill>
              </a:rPr>
              <a:t> push origin develop</a:t>
            </a:r>
          </a:p>
        </p:txBody>
      </p:sp>
    </p:spTree>
    <p:extLst>
      <p:ext uri="{BB962C8B-B14F-4D97-AF65-F5344CB8AC3E}">
        <p14:creationId xmlns:p14="http://schemas.microsoft.com/office/powerpoint/2010/main" val="11040995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4676" y="420962"/>
            <a:ext cx="11607337" cy="923330"/>
          </a:xfrm>
          <a:prstGeom prst="rect">
            <a:avLst/>
          </a:prstGeom>
        </p:spPr>
        <p:txBody>
          <a:bodyPr wrap="square">
            <a:spAutoFit/>
          </a:bodyPr>
          <a:lstStyle/>
          <a:p>
            <a:r>
              <a:rPr lang="ru-RU" dirty="0"/>
              <a:t>Флаг --no-ff вынуждает Git всегда создавать новый объект коммита при слиянии, даже если слияние может быть осуществлено алгоритмом fast-forward. Это позволяет не терять информацию о том, что ветка существовала, и группирует вместе все внесённые изменения. Сравните:</a:t>
            </a:r>
            <a:endParaRPr lang="en-US" dirty="0"/>
          </a:p>
        </p:txBody>
      </p:sp>
      <p:pic>
        <p:nvPicPr>
          <p:cNvPr id="3" name="Picture 2"/>
          <p:cNvPicPr>
            <a:picLocks noChangeAspect="1"/>
          </p:cNvPicPr>
          <p:nvPr/>
        </p:nvPicPr>
        <p:blipFill>
          <a:blip r:embed="rId2"/>
          <a:stretch>
            <a:fillRect/>
          </a:stretch>
        </p:blipFill>
        <p:spPr>
          <a:xfrm>
            <a:off x="3866024" y="1964402"/>
            <a:ext cx="4410075" cy="3943350"/>
          </a:xfrm>
          <a:prstGeom prst="rect">
            <a:avLst/>
          </a:prstGeom>
        </p:spPr>
      </p:pic>
    </p:spTree>
    <p:extLst>
      <p:ext uri="{BB962C8B-B14F-4D97-AF65-F5344CB8AC3E}">
        <p14:creationId xmlns:p14="http://schemas.microsoft.com/office/powerpoint/2010/main" val="35092046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12124" y="817570"/>
            <a:ext cx="10992196" cy="2031325"/>
          </a:xfrm>
          <a:prstGeom prst="rect">
            <a:avLst/>
          </a:prstGeom>
        </p:spPr>
        <p:txBody>
          <a:bodyPr wrap="square">
            <a:spAutoFit/>
          </a:bodyPr>
          <a:lstStyle/>
          <a:p>
            <a:r>
              <a:rPr lang="ru-RU" dirty="0" smtClean="0"/>
              <a:t>Во </a:t>
            </a:r>
            <a:r>
              <a:rPr lang="ru-RU" dirty="0"/>
              <a:t>втором случае невозможно увидеть в истории изменений, какие именно объекты коммитов совместно образуют функциональность, — для этого придётся вручную читать все сообщения в коммитах. Отменить функциональность целиком (т.е., группу коммитов) в таком случае невозможно без головной боли, а с флагом --no-ff это делается элементарно.</a:t>
            </a:r>
          </a:p>
          <a:p>
            <a:endParaRPr lang="ru-RU" dirty="0"/>
          </a:p>
          <a:p>
            <a:r>
              <a:rPr lang="ru-RU" dirty="0"/>
              <a:t>Конечно, такой подход создаёт некоторое дополнительное количество (пустых) объектов коммитов, но получаемая выгода более чем оправдывает подобную цену.</a:t>
            </a:r>
            <a:endParaRPr lang="en-US" dirty="0"/>
          </a:p>
        </p:txBody>
      </p:sp>
    </p:spTree>
    <p:extLst>
      <p:ext uri="{BB962C8B-B14F-4D97-AF65-F5344CB8AC3E}">
        <p14:creationId xmlns:p14="http://schemas.microsoft.com/office/powerpoint/2010/main" val="2685213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4073" y="241069"/>
            <a:ext cx="11679381" cy="6463308"/>
          </a:xfrm>
          <a:prstGeom prst="rect">
            <a:avLst/>
          </a:prstGeom>
        </p:spPr>
        <p:txBody>
          <a:bodyPr wrap="square">
            <a:spAutoFit/>
          </a:bodyPr>
          <a:lstStyle/>
          <a:p>
            <a:pPr algn="ctr"/>
            <a:r>
              <a:rPr lang="ru-RU" b="1" dirty="0"/>
              <a:t>Ветви релизов (release branches)</a:t>
            </a:r>
          </a:p>
          <a:p>
            <a:pPr algn="just"/>
            <a:endParaRPr lang="ru-RU" dirty="0"/>
          </a:p>
          <a:p>
            <a:pPr algn="just"/>
            <a:r>
              <a:rPr lang="ru-RU" dirty="0"/>
              <a:t>Могут порождаться от: develop</a:t>
            </a:r>
          </a:p>
          <a:p>
            <a:pPr algn="just"/>
            <a:r>
              <a:rPr lang="ru-RU" dirty="0" smtClean="0"/>
              <a:t>Должны </a:t>
            </a:r>
            <a:r>
              <a:rPr lang="ru-RU" dirty="0"/>
              <a:t>вливаться в: develop и master</a:t>
            </a:r>
          </a:p>
          <a:p>
            <a:pPr algn="just"/>
            <a:r>
              <a:rPr lang="ru-RU" dirty="0" smtClean="0"/>
              <a:t>Соглашение </a:t>
            </a:r>
            <a:r>
              <a:rPr lang="ru-RU" dirty="0"/>
              <a:t>о наименовании: release-*</a:t>
            </a:r>
          </a:p>
          <a:p>
            <a:pPr algn="just"/>
            <a:endParaRPr lang="ru-RU" dirty="0"/>
          </a:p>
          <a:p>
            <a:pPr algn="just"/>
            <a:r>
              <a:rPr lang="ru-RU" dirty="0"/>
              <a:t>Ветви релизов (release branches) используются для подготовки к выпуску новых версий продукта. Они позволяют расставить финальные точки над i перед выпуском новой версии. Кроме того, в них можно добавлять минорные исправления, а также подготавливать метаданные для очередного релиза (номер версии, дата сборки и т.д.). Когда вся эта работа выносится в ветвь релизов, главная ветвь разработки (develop) очищается для добавления последующих фич (которые войдут в следующий большой релиз).</a:t>
            </a:r>
          </a:p>
          <a:p>
            <a:pPr algn="just"/>
            <a:endParaRPr lang="ru-RU" dirty="0"/>
          </a:p>
          <a:p>
            <a:pPr algn="just"/>
            <a:r>
              <a:rPr lang="ru-RU" dirty="0"/>
              <a:t>Новую ветку релиза (release branch) надо порождать в тот момент, когда состояние ветви разработки полностью или почти полностью соответствует требованиям, соответствующим новому релизу. По крайней мере, вся необходимая функциональность, предназначенная к этому релизу, уже влита в ветвь разработки (develop). Функциональность, предназначенная к следующим релизам, может быть и не влита. Даже лучше, если ветки для этих функциональностей подождут, пока текущая ветвь релиза не отпочкуется от ветви разработки (develop).</a:t>
            </a:r>
          </a:p>
          <a:p>
            <a:pPr algn="just"/>
            <a:endParaRPr lang="ru-RU" dirty="0"/>
          </a:p>
          <a:p>
            <a:pPr algn="just"/>
            <a:r>
              <a:rPr lang="ru-RU" dirty="0"/>
              <a:t>Очередной релиз получает свой номер версии только в тот момент, когда для него создаётся новая ветвь, но ни в коем случае не раньше. Вплоть до этого момента ветвь разработки содержит изменения для «нового релиза», но пока ветка релиза не отделилась, точно неизвестно, будет ли этот релиз иметь версию 0.3, или 1.0, или какую-то другую. Решение принимается при создании новой ветви релиза и зависит от принятых на проекте правил нумерации версий проекта.</a:t>
            </a:r>
            <a:endParaRPr lang="en-US" dirty="0"/>
          </a:p>
        </p:txBody>
      </p:sp>
    </p:spTree>
    <p:extLst>
      <p:ext uri="{BB962C8B-B14F-4D97-AF65-F5344CB8AC3E}">
        <p14:creationId xmlns:p14="http://schemas.microsoft.com/office/powerpoint/2010/main" val="1541900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888" y="615800"/>
            <a:ext cx="11438312" cy="5632311"/>
          </a:xfrm>
          <a:prstGeom prst="rect">
            <a:avLst/>
          </a:prstGeom>
        </p:spPr>
        <p:txBody>
          <a:bodyPr wrap="square">
            <a:spAutoFit/>
          </a:bodyPr>
          <a:lstStyle/>
          <a:p>
            <a:pPr algn="ctr"/>
            <a:r>
              <a:rPr lang="uk-UA" b="1" dirty="0"/>
              <a:t>Создание ветви релиза (</a:t>
            </a:r>
            <a:r>
              <a:rPr lang="en-US" b="1" dirty="0"/>
              <a:t>release branch)</a:t>
            </a:r>
          </a:p>
          <a:p>
            <a:endParaRPr lang="en-US" dirty="0"/>
          </a:p>
          <a:p>
            <a:r>
              <a:rPr lang="uk-UA" dirty="0"/>
              <a:t>Ветвь релиза создаётся из ветви разработки (</a:t>
            </a:r>
            <a:r>
              <a:rPr lang="en-US" dirty="0"/>
              <a:t>develop). </a:t>
            </a:r>
            <a:r>
              <a:rPr lang="uk-UA" dirty="0"/>
              <a:t>Пускай, например, текущий изданный релиз имеет версию 1.1.5, а на подходе новый большой релиз, полный изменений. Ветвь разработки (</a:t>
            </a:r>
            <a:r>
              <a:rPr lang="en-US" dirty="0"/>
              <a:t>develop) </a:t>
            </a:r>
            <a:r>
              <a:rPr lang="uk-UA" dirty="0"/>
              <a:t>готова к «следующему релизу», и мы решаем, что этот релиз будет иметь версию 1.2 (а не 1.1.6 или 2.0). В таком случае мы создаём новую ветвь и даём ей имя, соответствующее новой версии проекта:</a:t>
            </a:r>
          </a:p>
          <a:p>
            <a:endParaRPr lang="uk-UA" dirty="0"/>
          </a:p>
          <a:p>
            <a:r>
              <a:rPr lang="uk-UA" dirty="0"/>
              <a:t>$ </a:t>
            </a:r>
            <a:r>
              <a:rPr lang="en-US" dirty="0" err="1"/>
              <a:t>git</a:t>
            </a:r>
            <a:r>
              <a:rPr lang="en-US" dirty="0"/>
              <a:t> checkout -b release-1.2 develop</a:t>
            </a:r>
          </a:p>
          <a:p>
            <a:endParaRPr lang="en-US" dirty="0"/>
          </a:p>
          <a:p>
            <a:r>
              <a:rPr lang="en-US" dirty="0"/>
              <a:t>Switched to a new branch "release-1.2"</a:t>
            </a:r>
          </a:p>
          <a:p>
            <a:endParaRPr lang="en-US" dirty="0"/>
          </a:p>
          <a:p>
            <a:r>
              <a:rPr lang="en-US" dirty="0"/>
              <a:t>$ ./bump-version.sh 1.2</a:t>
            </a:r>
          </a:p>
          <a:p>
            <a:endParaRPr lang="en-US" dirty="0"/>
          </a:p>
          <a:p>
            <a:r>
              <a:rPr lang="en-US" dirty="0"/>
              <a:t>Files modified successfully, version bumped to 1.2.</a:t>
            </a:r>
          </a:p>
          <a:p>
            <a:endParaRPr lang="en-US" dirty="0"/>
          </a:p>
          <a:p>
            <a:r>
              <a:rPr lang="en-US" dirty="0"/>
              <a:t>$ </a:t>
            </a:r>
            <a:r>
              <a:rPr lang="en-US" dirty="0" err="1"/>
              <a:t>git</a:t>
            </a:r>
            <a:r>
              <a:rPr lang="en-US" dirty="0"/>
              <a:t> commit -a -m "Bumped version number to 1.2"</a:t>
            </a:r>
          </a:p>
          <a:p>
            <a:endParaRPr lang="en-US" dirty="0"/>
          </a:p>
          <a:p>
            <a:r>
              <a:rPr lang="en-US" dirty="0"/>
              <a:t>[release-1.2 74d9424] Bumped version number to 1.2</a:t>
            </a:r>
          </a:p>
          <a:p>
            <a:endParaRPr lang="en-US" dirty="0"/>
          </a:p>
          <a:p>
            <a:r>
              <a:rPr lang="en-US" dirty="0"/>
              <a:t>1 files changed, 1 insertions(+), 1 deletions(-)</a:t>
            </a:r>
          </a:p>
        </p:txBody>
      </p:sp>
    </p:spTree>
    <p:extLst>
      <p:ext uri="{BB962C8B-B14F-4D97-AF65-F5344CB8AC3E}">
        <p14:creationId xmlns:p14="http://schemas.microsoft.com/office/powerpoint/2010/main" val="4601604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447" y="1183469"/>
            <a:ext cx="11587942" cy="2585323"/>
          </a:xfrm>
          <a:prstGeom prst="rect">
            <a:avLst/>
          </a:prstGeom>
        </p:spPr>
        <p:txBody>
          <a:bodyPr wrap="square">
            <a:spAutoFit/>
          </a:bodyPr>
          <a:lstStyle/>
          <a:p>
            <a:pPr algn="just"/>
            <a:r>
              <a:rPr lang="ru-RU" dirty="0"/>
              <a:t>Мы создали новую ветку, переключились в неё, а затем выставили номер версии (bump version number). В нашем примере bump-version.sh — это вымышленный скрипт, который изменяет некоторые файлы в рабочей копии, записывая в них новую версию. (Разумеется, эти изменения можно внести и вручную; я просто обращаю Ваше внимание на то, что некоторые файлы изменяются.) Затем мы делаем коммит с указанием новой версии проекта.</a:t>
            </a:r>
          </a:p>
          <a:p>
            <a:pPr algn="just"/>
            <a:endParaRPr lang="ru-RU" dirty="0"/>
          </a:p>
          <a:p>
            <a:pPr algn="just"/>
            <a:r>
              <a:rPr lang="ru-RU" dirty="0"/>
              <a:t>Эта новая ветвь может существовать ещё некоторое время, до тех пор, пока новый релиз окончательно не будет готов к выпуску. В течение этого времени к этой ветви (а не к develop) могут быть добавлены исправления найденных багов. Но добавление крупных новых изменений в эту ветвь строго запрещено. Они всегда должны вливаться в ветвь разработки (develop) и ждать следующего большого релиза.</a:t>
            </a:r>
            <a:endParaRPr lang="en-US" dirty="0"/>
          </a:p>
        </p:txBody>
      </p:sp>
    </p:spTree>
    <p:extLst>
      <p:ext uri="{BB962C8B-B14F-4D97-AF65-F5344CB8AC3E}">
        <p14:creationId xmlns:p14="http://schemas.microsoft.com/office/powerpoint/2010/main" val="824075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7300" y="1023937"/>
            <a:ext cx="9677400" cy="4810125"/>
          </a:xfrm>
          <a:prstGeom prst="rect">
            <a:avLst/>
          </a:prstGeom>
        </p:spPr>
      </p:pic>
    </p:spTree>
    <p:extLst>
      <p:ext uri="{BB962C8B-B14F-4D97-AF65-F5344CB8AC3E}">
        <p14:creationId xmlns:p14="http://schemas.microsoft.com/office/powerpoint/2010/main" val="33883581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0822" y="117693"/>
            <a:ext cx="11662756" cy="4801314"/>
          </a:xfrm>
          <a:prstGeom prst="rect">
            <a:avLst/>
          </a:prstGeom>
        </p:spPr>
        <p:txBody>
          <a:bodyPr wrap="square">
            <a:spAutoFit/>
          </a:bodyPr>
          <a:lstStyle/>
          <a:p>
            <a:pPr algn="ctr"/>
            <a:r>
              <a:rPr lang="ru-RU" b="1" dirty="0"/>
              <a:t>Закрытие ветви релиза</a:t>
            </a:r>
          </a:p>
          <a:p>
            <a:endParaRPr lang="ru-RU" dirty="0"/>
          </a:p>
          <a:p>
            <a:pPr algn="just"/>
            <a:r>
              <a:rPr lang="ru-RU" dirty="0"/>
              <a:t>Когда мы решаем, что ветвь релиза (release branch) окончательно готова для выпуска, нужно проделать несколько действий. В первую очередь ветвь релиза вливается в главную ветвь (напоминаю, каждый коммит в master — это по определению новый релиз). Далее, этот коммит в master должен быть помечен тегом, чтобы в дальнейшем можно было легко обратиться к любой существовавшей версии продукта. И наконец, изменения, сделанные в ветви релиза (release branch), должны быть добавлены обратно в разработку (ветвь develop), чтобы будущие релизы также содержали внесённые исправления багов.</a:t>
            </a:r>
          </a:p>
          <a:p>
            <a:endParaRPr lang="ru-RU" dirty="0"/>
          </a:p>
          <a:p>
            <a:r>
              <a:rPr lang="ru-RU" dirty="0"/>
              <a:t>Первые два шага в Git:</a:t>
            </a:r>
          </a:p>
          <a:p>
            <a:r>
              <a:rPr lang="ru-RU" dirty="0" smtClean="0"/>
              <a:t>$ </a:t>
            </a:r>
            <a:r>
              <a:rPr lang="ru-RU" dirty="0"/>
              <a:t>git checkout master</a:t>
            </a:r>
          </a:p>
          <a:p>
            <a:r>
              <a:rPr lang="ru-RU" dirty="0" smtClean="0"/>
              <a:t>Switched </a:t>
            </a:r>
            <a:r>
              <a:rPr lang="ru-RU" dirty="0"/>
              <a:t>to branch 'master'</a:t>
            </a:r>
          </a:p>
          <a:p>
            <a:r>
              <a:rPr lang="ru-RU" dirty="0" smtClean="0"/>
              <a:t>$ </a:t>
            </a:r>
            <a:r>
              <a:rPr lang="ru-RU" dirty="0"/>
              <a:t>git merge --no-ff release-1.2</a:t>
            </a:r>
          </a:p>
          <a:p>
            <a:r>
              <a:rPr lang="ru-RU" dirty="0" smtClean="0"/>
              <a:t>Merge </a:t>
            </a:r>
            <a:r>
              <a:rPr lang="ru-RU" dirty="0"/>
              <a:t>made by recursive.</a:t>
            </a:r>
          </a:p>
          <a:p>
            <a:r>
              <a:rPr lang="ru-RU" dirty="0" smtClean="0"/>
              <a:t>(</a:t>
            </a:r>
            <a:r>
              <a:rPr lang="ru-RU" dirty="0"/>
              <a:t>Отчёт об изменениях)</a:t>
            </a:r>
          </a:p>
          <a:p>
            <a:r>
              <a:rPr lang="ru-RU" dirty="0" smtClean="0"/>
              <a:t>$ </a:t>
            </a:r>
            <a:r>
              <a:rPr lang="ru-RU" dirty="0"/>
              <a:t>git tag -a 1.2</a:t>
            </a:r>
          </a:p>
          <a:p>
            <a:r>
              <a:rPr lang="ru-RU" dirty="0" smtClean="0"/>
              <a:t>Теперь </a:t>
            </a:r>
            <a:r>
              <a:rPr lang="ru-RU" dirty="0"/>
              <a:t>релиз издан и помечен тегом.</a:t>
            </a:r>
            <a:endParaRPr lang="en-US" dirty="0"/>
          </a:p>
        </p:txBody>
      </p:sp>
    </p:spTree>
    <p:extLst>
      <p:ext uri="{BB962C8B-B14F-4D97-AF65-F5344CB8AC3E}">
        <p14:creationId xmlns:p14="http://schemas.microsoft.com/office/powerpoint/2010/main" val="2088354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1149" y="751344"/>
            <a:ext cx="10947862" cy="3139321"/>
          </a:xfrm>
          <a:prstGeom prst="rect">
            <a:avLst/>
          </a:prstGeom>
        </p:spPr>
        <p:txBody>
          <a:bodyPr wrap="square">
            <a:spAutoFit/>
          </a:bodyPr>
          <a:lstStyle/>
          <a:p>
            <a:r>
              <a:rPr lang="ru-RU" dirty="0" smtClean="0"/>
              <a:t>Замечание</a:t>
            </a:r>
            <a:r>
              <a:rPr lang="ru-RU" dirty="0"/>
              <a:t>: при желании, Вы также можете использовать флаги -s или -u &lt;ключ&gt;, чтобы криптографически подписать тег.</a:t>
            </a:r>
          </a:p>
          <a:p>
            <a:endParaRPr lang="ru-RU" dirty="0"/>
          </a:p>
          <a:p>
            <a:r>
              <a:rPr lang="ru-RU" dirty="0"/>
              <a:t>Чтобы сохранить изменения и в последующих релизах, мы должны влить эти изменения обратно в разработку. Делаем это так:</a:t>
            </a:r>
          </a:p>
          <a:p>
            <a:endParaRPr lang="ru-RU" dirty="0"/>
          </a:p>
          <a:p>
            <a:r>
              <a:rPr lang="ru-RU" dirty="0"/>
              <a:t>$ git checkout develop</a:t>
            </a:r>
          </a:p>
          <a:p>
            <a:r>
              <a:rPr lang="ru-RU" dirty="0" smtClean="0"/>
              <a:t>Switched </a:t>
            </a:r>
            <a:r>
              <a:rPr lang="ru-RU" dirty="0"/>
              <a:t>to branch 'develop'</a:t>
            </a:r>
          </a:p>
          <a:p>
            <a:r>
              <a:rPr lang="ru-RU" dirty="0" smtClean="0"/>
              <a:t>$ </a:t>
            </a:r>
            <a:r>
              <a:rPr lang="ru-RU" dirty="0"/>
              <a:t>git merge --no-ff release-1.2</a:t>
            </a:r>
          </a:p>
          <a:p>
            <a:r>
              <a:rPr lang="ru-RU" dirty="0" smtClean="0"/>
              <a:t>Merge </a:t>
            </a:r>
            <a:r>
              <a:rPr lang="ru-RU" dirty="0"/>
              <a:t>made by recursive.</a:t>
            </a:r>
          </a:p>
          <a:p>
            <a:r>
              <a:rPr lang="ru-RU" dirty="0" smtClean="0"/>
              <a:t>(</a:t>
            </a:r>
            <a:r>
              <a:rPr lang="ru-RU" dirty="0"/>
              <a:t>Отчёт об изменениях)</a:t>
            </a:r>
            <a:endParaRPr lang="en-US" dirty="0"/>
          </a:p>
        </p:txBody>
      </p:sp>
    </p:spTree>
    <p:extLst>
      <p:ext uri="{BB962C8B-B14F-4D97-AF65-F5344CB8AC3E}">
        <p14:creationId xmlns:p14="http://schemas.microsoft.com/office/powerpoint/2010/main" val="42087655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7309" y="532120"/>
            <a:ext cx="10942319" cy="2308324"/>
          </a:xfrm>
          <a:prstGeom prst="rect">
            <a:avLst/>
          </a:prstGeom>
        </p:spPr>
        <p:txBody>
          <a:bodyPr wrap="square">
            <a:spAutoFit/>
          </a:bodyPr>
          <a:lstStyle/>
          <a:p>
            <a:pPr algn="just"/>
            <a:r>
              <a:rPr lang="ru-RU" dirty="0"/>
              <a:t>Этот шаг, в принципе, может привести к конфликту слияния (нередко бывает, что к причиной конфликта является изменение номера версии проекта). Если это произошло, исправьте их и издайте коммит.</a:t>
            </a:r>
          </a:p>
          <a:p>
            <a:pPr algn="just"/>
            <a:endParaRPr lang="ru-RU" dirty="0"/>
          </a:p>
          <a:p>
            <a:pPr algn="just"/>
            <a:r>
              <a:rPr lang="ru-RU" dirty="0"/>
              <a:t>Теперь мы окончательно разделались с веткой релиза. Можно её удалять, потому что она нам больше не понадобится:</a:t>
            </a:r>
          </a:p>
          <a:p>
            <a:pPr algn="just"/>
            <a:endParaRPr lang="ru-RU" dirty="0"/>
          </a:p>
          <a:p>
            <a:pPr algn="just"/>
            <a:r>
              <a:rPr lang="ru-RU" dirty="0"/>
              <a:t>$ git branch -d release-1.2</a:t>
            </a:r>
          </a:p>
          <a:p>
            <a:pPr algn="just"/>
            <a:r>
              <a:rPr lang="ru-RU" dirty="0" smtClean="0"/>
              <a:t>Deleted </a:t>
            </a:r>
            <a:r>
              <a:rPr lang="ru-RU" dirty="0"/>
              <a:t>branch release-1.2 (was ff452fe).</a:t>
            </a:r>
            <a:endParaRPr lang="en-US" dirty="0"/>
          </a:p>
        </p:txBody>
      </p:sp>
    </p:spTree>
    <p:extLst>
      <p:ext uri="{BB962C8B-B14F-4D97-AF65-F5344CB8AC3E}">
        <p14:creationId xmlns:p14="http://schemas.microsoft.com/office/powerpoint/2010/main" val="33429533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182" y="329660"/>
            <a:ext cx="10260676" cy="1754326"/>
          </a:xfrm>
          <a:prstGeom prst="rect">
            <a:avLst/>
          </a:prstGeom>
        </p:spPr>
        <p:txBody>
          <a:bodyPr wrap="square">
            <a:spAutoFit/>
          </a:bodyPr>
          <a:lstStyle/>
          <a:p>
            <a:r>
              <a:rPr lang="ru-RU" dirty="0"/>
              <a:t>Ветви исправлений (hotfix branches)</a:t>
            </a:r>
          </a:p>
          <a:p>
            <a:endParaRPr lang="ru-RU" dirty="0"/>
          </a:p>
          <a:p>
            <a:r>
              <a:rPr lang="ru-RU" dirty="0"/>
              <a:t>Могут порождаться от: master</a:t>
            </a:r>
          </a:p>
          <a:p>
            <a:r>
              <a:rPr lang="ru-RU" dirty="0" smtClean="0"/>
              <a:t>Должны </a:t>
            </a:r>
            <a:r>
              <a:rPr lang="ru-RU" dirty="0"/>
              <a:t>вливаться в: develop и master</a:t>
            </a:r>
          </a:p>
          <a:p>
            <a:r>
              <a:rPr lang="ru-RU" dirty="0" smtClean="0"/>
              <a:t>Соглашение </a:t>
            </a:r>
            <a:r>
              <a:rPr lang="ru-RU" dirty="0"/>
              <a:t>о наименовании: hotfix-*</a:t>
            </a:r>
          </a:p>
          <a:p>
            <a:endParaRPr lang="ru-RU" dirty="0"/>
          </a:p>
        </p:txBody>
      </p:sp>
      <p:pic>
        <p:nvPicPr>
          <p:cNvPr id="3" name="Picture 2"/>
          <p:cNvPicPr>
            <a:picLocks noChangeAspect="1"/>
          </p:cNvPicPr>
          <p:nvPr/>
        </p:nvPicPr>
        <p:blipFill>
          <a:blip r:embed="rId2"/>
          <a:stretch>
            <a:fillRect/>
          </a:stretch>
        </p:blipFill>
        <p:spPr>
          <a:xfrm>
            <a:off x="4417782" y="2083986"/>
            <a:ext cx="2924175" cy="4019550"/>
          </a:xfrm>
          <a:prstGeom prst="rect">
            <a:avLst/>
          </a:prstGeom>
        </p:spPr>
      </p:pic>
    </p:spTree>
    <p:extLst>
      <p:ext uri="{BB962C8B-B14F-4D97-AF65-F5344CB8AC3E}">
        <p14:creationId xmlns:p14="http://schemas.microsoft.com/office/powerpoint/2010/main" val="355956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301" y="615386"/>
            <a:ext cx="11507585" cy="2308324"/>
          </a:xfrm>
          <a:prstGeom prst="rect">
            <a:avLst/>
          </a:prstGeom>
        </p:spPr>
        <p:txBody>
          <a:bodyPr wrap="square">
            <a:spAutoFit/>
          </a:bodyPr>
          <a:lstStyle/>
          <a:p>
            <a:pPr algn="just"/>
            <a:r>
              <a:rPr lang="ru-RU" dirty="0"/>
              <a:t>Ветви для исправлений (hotfix branches) весьма похожи на ветви релизов (release branches), так как они тоже используются для подготовки новых выпусков продукта, разве лишь незапланированных. Они порождаются необходимостью немедленно исправить нежелательное поведение производственной версии продукта. Когда в производственной версии находится баг, требующий немедленного исправления, из соответствующего данной версии тега главной ветви (master) порождается новая ветвь для работы над исправлением.</a:t>
            </a:r>
          </a:p>
          <a:p>
            <a:pPr algn="just"/>
            <a:endParaRPr lang="ru-RU" dirty="0"/>
          </a:p>
          <a:p>
            <a:pPr algn="just"/>
            <a:r>
              <a:rPr lang="ru-RU" dirty="0"/>
              <a:t>Смысл её существования состоит в том, что работа команды над ветвью разработки (develop) может спокойно продолжаться, в то время как кто-то один готовит быстрое исправление производственной версии.</a:t>
            </a:r>
            <a:endParaRPr lang="en-US" dirty="0"/>
          </a:p>
        </p:txBody>
      </p:sp>
    </p:spTree>
    <p:extLst>
      <p:ext uri="{BB962C8B-B14F-4D97-AF65-F5344CB8AC3E}">
        <p14:creationId xmlns:p14="http://schemas.microsoft.com/office/powerpoint/2010/main" val="3288509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379" y="425159"/>
            <a:ext cx="11928764" cy="5355312"/>
          </a:xfrm>
          <a:prstGeom prst="rect">
            <a:avLst/>
          </a:prstGeom>
        </p:spPr>
        <p:txBody>
          <a:bodyPr wrap="square">
            <a:spAutoFit/>
          </a:bodyPr>
          <a:lstStyle/>
          <a:p>
            <a:r>
              <a:rPr lang="uk-UA" dirty="0"/>
              <a:t>Создание ветви исправлений (</a:t>
            </a:r>
            <a:r>
              <a:rPr lang="en-US" dirty="0"/>
              <a:t>hotfix branch)</a:t>
            </a:r>
          </a:p>
          <a:p>
            <a:endParaRPr lang="en-US" dirty="0"/>
          </a:p>
          <a:p>
            <a:r>
              <a:rPr lang="uk-UA" dirty="0"/>
              <a:t>Ветви исправлений (</a:t>
            </a:r>
            <a:r>
              <a:rPr lang="en-US" dirty="0"/>
              <a:t>hotfix branches) </a:t>
            </a:r>
            <a:r>
              <a:rPr lang="uk-UA" dirty="0"/>
              <a:t>создаются из главной (</a:t>
            </a:r>
            <a:r>
              <a:rPr lang="en-US" dirty="0"/>
              <a:t>master) </a:t>
            </a:r>
            <a:r>
              <a:rPr lang="uk-UA" dirty="0"/>
              <a:t>ветви. Пускай, например, текущий производственный релиз имеет версию 1.2, и в нём (внезапно!) обнаруживается серьёзный баг. А изменения в ветви разработки (</a:t>
            </a:r>
            <a:r>
              <a:rPr lang="en-US" dirty="0"/>
              <a:t>develop) </a:t>
            </a:r>
            <a:r>
              <a:rPr lang="uk-UA" dirty="0"/>
              <a:t>ещё недостаточно стабильны, чтобы их издавать в новый релиз. Но мы можем создать новую ветвь исправлений и начать работать над решением проблемы</a:t>
            </a:r>
            <a:r>
              <a:rPr lang="uk-UA" dirty="0" smtClean="0"/>
              <a:t>:</a:t>
            </a:r>
            <a:endParaRPr lang="en-US" dirty="0" smtClean="0"/>
          </a:p>
          <a:p>
            <a:endParaRPr lang="uk-UA" dirty="0"/>
          </a:p>
          <a:p>
            <a:r>
              <a:rPr lang="uk-UA" dirty="0" smtClean="0"/>
              <a:t>$ </a:t>
            </a:r>
            <a:r>
              <a:rPr lang="en-US" dirty="0" err="1"/>
              <a:t>git</a:t>
            </a:r>
            <a:r>
              <a:rPr lang="en-US" dirty="0"/>
              <a:t> checkout -b hotfix-1.2.1 master</a:t>
            </a:r>
          </a:p>
          <a:p>
            <a:r>
              <a:rPr lang="en-US" dirty="0" smtClean="0"/>
              <a:t>Switched </a:t>
            </a:r>
            <a:r>
              <a:rPr lang="en-US" dirty="0"/>
              <a:t>to a new branch "hotfix-1.2.1"</a:t>
            </a:r>
          </a:p>
          <a:p>
            <a:r>
              <a:rPr lang="en-US" dirty="0" smtClean="0"/>
              <a:t>$ ./</a:t>
            </a:r>
            <a:r>
              <a:rPr lang="en-US" dirty="0"/>
              <a:t>bump-version.sh 1.2.1</a:t>
            </a:r>
          </a:p>
          <a:p>
            <a:r>
              <a:rPr lang="en-US" dirty="0" smtClean="0"/>
              <a:t>Files </a:t>
            </a:r>
            <a:r>
              <a:rPr lang="en-US" dirty="0"/>
              <a:t>modified successfully, version bumped to 1.2.1.</a:t>
            </a:r>
          </a:p>
          <a:p>
            <a:r>
              <a:rPr lang="en-US" dirty="0" smtClean="0"/>
              <a:t>$ </a:t>
            </a:r>
            <a:r>
              <a:rPr lang="en-US" dirty="0" err="1"/>
              <a:t>git</a:t>
            </a:r>
            <a:r>
              <a:rPr lang="en-US" dirty="0"/>
              <a:t> commit -a -m "Bumped version number to 1.2.1"</a:t>
            </a:r>
          </a:p>
          <a:p>
            <a:r>
              <a:rPr lang="en-US" dirty="0" smtClean="0"/>
              <a:t>[</a:t>
            </a:r>
            <a:r>
              <a:rPr lang="en-US" dirty="0"/>
              <a:t>hotfix-1.2.1 41e61bb] Bumped version number to 1.2.1</a:t>
            </a:r>
          </a:p>
          <a:p>
            <a:r>
              <a:rPr lang="en-US" dirty="0" smtClean="0"/>
              <a:t>1 </a:t>
            </a:r>
            <a:r>
              <a:rPr lang="en-US" dirty="0"/>
              <a:t>files changed, 1 insertions(+), 1 deletions(-)</a:t>
            </a:r>
          </a:p>
          <a:p>
            <a:r>
              <a:rPr lang="uk-UA" dirty="0" smtClean="0"/>
              <a:t>Не </a:t>
            </a:r>
            <a:r>
              <a:rPr lang="uk-UA" dirty="0"/>
              <a:t>забывайте обновлять номер версии после создания ветви!</a:t>
            </a:r>
          </a:p>
          <a:p>
            <a:r>
              <a:rPr lang="uk-UA" dirty="0" smtClean="0"/>
              <a:t>Теперь </a:t>
            </a:r>
            <a:r>
              <a:rPr lang="uk-UA" dirty="0"/>
              <a:t>можно исправлять баг, а изменения издавать хоть одним коммитом, хоть несколькими.</a:t>
            </a:r>
          </a:p>
          <a:p>
            <a:r>
              <a:rPr lang="uk-UA" dirty="0" smtClean="0"/>
              <a:t>$ </a:t>
            </a:r>
            <a:r>
              <a:rPr lang="en-US" dirty="0" err="1"/>
              <a:t>git</a:t>
            </a:r>
            <a:r>
              <a:rPr lang="en-US" dirty="0"/>
              <a:t> commit -m "Fixed severe production problem"</a:t>
            </a:r>
          </a:p>
          <a:p>
            <a:r>
              <a:rPr lang="en-US" dirty="0" smtClean="0"/>
              <a:t>[</a:t>
            </a:r>
            <a:r>
              <a:rPr lang="en-US" dirty="0"/>
              <a:t>hotfix-1.2.1 abbe5d6] Fixed severe production problem</a:t>
            </a:r>
          </a:p>
          <a:p>
            <a:r>
              <a:rPr lang="en-US" dirty="0" smtClean="0"/>
              <a:t>5 </a:t>
            </a:r>
            <a:r>
              <a:rPr lang="en-US" dirty="0"/>
              <a:t>files changed, 32 insertions(+), 17 deletions(-)</a:t>
            </a:r>
          </a:p>
        </p:txBody>
      </p:sp>
    </p:spTree>
    <p:extLst>
      <p:ext uri="{BB962C8B-B14F-4D97-AF65-F5344CB8AC3E}">
        <p14:creationId xmlns:p14="http://schemas.microsoft.com/office/powerpoint/2010/main" val="7461063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9381" y="302359"/>
            <a:ext cx="11712633" cy="6186309"/>
          </a:xfrm>
          <a:prstGeom prst="rect">
            <a:avLst/>
          </a:prstGeom>
        </p:spPr>
        <p:txBody>
          <a:bodyPr wrap="square">
            <a:spAutoFit/>
          </a:bodyPr>
          <a:lstStyle/>
          <a:p>
            <a:r>
              <a:rPr lang="ru-RU" dirty="0"/>
              <a:t>Закрытие ветви исправлений</a:t>
            </a:r>
          </a:p>
          <a:p>
            <a:endParaRPr lang="ru-RU" dirty="0"/>
          </a:p>
          <a:p>
            <a:r>
              <a:rPr lang="ru-RU" dirty="0"/>
              <a:t>Когда баг исправлен, изменения надо влить обратно в главную ветвь (master), а также в ветвь разработки (develop), чтобы гарантировать, что это исправление окажется и в следующем релизе. Это очень похоже на то, как закрывается ветвь релиза (release branch).</a:t>
            </a:r>
          </a:p>
          <a:p>
            <a:endParaRPr lang="ru-RU" dirty="0"/>
          </a:p>
          <a:p>
            <a:r>
              <a:rPr lang="ru-RU" dirty="0"/>
              <a:t>Прежде всего надо обновить главную ветвь (master) и пометить новую версию тегом.</a:t>
            </a:r>
          </a:p>
          <a:p>
            <a:r>
              <a:rPr lang="ru-RU" dirty="0" smtClean="0"/>
              <a:t>$ </a:t>
            </a:r>
            <a:r>
              <a:rPr lang="ru-RU" dirty="0"/>
              <a:t>git checkout master</a:t>
            </a:r>
          </a:p>
          <a:p>
            <a:r>
              <a:rPr lang="ru-RU" dirty="0" smtClean="0"/>
              <a:t>Switched </a:t>
            </a:r>
            <a:r>
              <a:rPr lang="ru-RU" dirty="0"/>
              <a:t>to branch 'master'</a:t>
            </a:r>
          </a:p>
          <a:p>
            <a:r>
              <a:rPr lang="ru-RU" dirty="0" smtClean="0"/>
              <a:t>$ </a:t>
            </a:r>
            <a:r>
              <a:rPr lang="ru-RU" dirty="0"/>
              <a:t>git merge --no-ff hotfix-1.2.1</a:t>
            </a:r>
          </a:p>
          <a:p>
            <a:r>
              <a:rPr lang="ru-RU" dirty="0" smtClean="0"/>
              <a:t>Merge </a:t>
            </a:r>
            <a:r>
              <a:rPr lang="ru-RU" dirty="0"/>
              <a:t>made by recursive.</a:t>
            </a:r>
          </a:p>
          <a:p>
            <a:r>
              <a:rPr lang="ru-RU" dirty="0" smtClean="0"/>
              <a:t>(</a:t>
            </a:r>
            <a:r>
              <a:rPr lang="ru-RU" dirty="0"/>
              <a:t>Отчёт об изменениях)</a:t>
            </a:r>
          </a:p>
          <a:p>
            <a:r>
              <a:rPr lang="ru-RU" dirty="0" smtClean="0"/>
              <a:t>$ </a:t>
            </a:r>
            <a:r>
              <a:rPr lang="ru-RU" dirty="0"/>
              <a:t>git tag -a 1.2.1</a:t>
            </a:r>
          </a:p>
          <a:p>
            <a:endParaRPr lang="ru-RU" dirty="0"/>
          </a:p>
          <a:p>
            <a:r>
              <a:rPr lang="ru-RU" dirty="0"/>
              <a:t>Замечание: при желании, Вы также можете использовать флаги -s или -u &lt;ключ&gt;, чтобы криптографически подписать тэг.</a:t>
            </a:r>
          </a:p>
          <a:p>
            <a:r>
              <a:rPr lang="ru-RU" dirty="0" smtClean="0"/>
              <a:t>Следующим </a:t>
            </a:r>
            <a:r>
              <a:rPr lang="ru-RU" dirty="0"/>
              <a:t>шагом переносим исправление в ветвь разработки (develop).</a:t>
            </a:r>
          </a:p>
          <a:p>
            <a:r>
              <a:rPr lang="ru-RU" dirty="0" smtClean="0"/>
              <a:t>$ </a:t>
            </a:r>
            <a:r>
              <a:rPr lang="ru-RU" dirty="0"/>
              <a:t>git checkout develop</a:t>
            </a:r>
          </a:p>
          <a:p>
            <a:r>
              <a:rPr lang="ru-RU" dirty="0" smtClean="0"/>
              <a:t>Switched </a:t>
            </a:r>
            <a:r>
              <a:rPr lang="ru-RU" dirty="0"/>
              <a:t>to branch 'develop'</a:t>
            </a:r>
          </a:p>
          <a:p>
            <a:r>
              <a:rPr lang="ru-RU" dirty="0" smtClean="0"/>
              <a:t>$ </a:t>
            </a:r>
            <a:r>
              <a:rPr lang="ru-RU" dirty="0"/>
              <a:t>git merge --no-ff hotfix-1.2.1</a:t>
            </a:r>
          </a:p>
          <a:p>
            <a:r>
              <a:rPr lang="ru-RU" dirty="0" smtClean="0"/>
              <a:t>Merge </a:t>
            </a:r>
            <a:r>
              <a:rPr lang="ru-RU" dirty="0"/>
              <a:t>made by recursive.</a:t>
            </a:r>
          </a:p>
          <a:p>
            <a:r>
              <a:rPr lang="ru-RU" dirty="0" smtClean="0"/>
              <a:t>(</a:t>
            </a:r>
            <a:r>
              <a:rPr lang="ru-RU" dirty="0"/>
              <a:t>Отчёт об изменениях</a:t>
            </a:r>
            <a:r>
              <a:rPr lang="ru-RU" dirty="0" smtClean="0"/>
              <a:t>)</a:t>
            </a:r>
            <a:endParaRPr lang="ru-RU" dirty="0"/>
          </a:p>
        </p:txBody>
      </p:sp>
    </p:spTree>
    <p:extLst>
      <p:ext uri="{BB962C8B-B14F-4D97-AF65-F5344CB8AC3E}">
        <p14:creationId xmlns:p14="http://schemas.microsoft.com/office/powerpoint/2010/main" val="2520378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53935" y="839968"/>
            <a:ext cx="11216640" cy="3416320"/>
          </a:xfrm>
          <a:prstGeom prst="rect">
            <a:avLst/>
          </a:prstGeom>
        </p:spPr>
        <p:txBody>
          <a:bodyPr wrap="square">
            <a:spAutoFit/>
          </a:bodyPr>
          <a:lstStyle/>
          <a:p>
            <a:pPr algn="just"/>
            <a:endParaRPr lang="ru-RU" dirty="0"/>
          </a:p>
          <a:p>
            <a:pPr algn="just"/>
            <a:r>
              <a:rPr lang="ru-RU" dirty="0"/>
              <a:t>У этого правила есть одно исключение: если в данный момент существует ветвь релиза (release branch), то ветвь исправления (hotfix branch) должна вливаться в неё, а не в ветвь разработки (develop). В этом случае исправления войдут в ветвь разработки вместе со всей ветвью релиза, когда та будет закрыта. (Хотя, если работа в develop требует немедленного исправления бага и не может ждать, пока будет завершено издание текущего релиза, Вы всё же можете влить исправления (bugfix) в ветвь разработки (develop), и это будет вполне безопасно).</a:t>
            </a:r>
          </a:p>
          <a:p>
            <a:pPr algn="just"/>
            <a:endParaRPr lang="ru-RU" dirty="0"/>
          </a:p>
          <a:p>
            <a:pPr algn="just"/>
            <a:r>
              <a:rPr lang="ru-RU" dirty="0"/>
              <a:t>И наконец, удаляем временную ветвь:</a:t>
            </a:r>
          </a:p>
          <a:p>
            <a:pPr algn="just"/>
            <a:r>
              <a:rPr lang="ru-RU" dirty="0" smtClean="0"/>
              <a:t>$ </a:t>
            </a:r>
            <a:r>
              <a:rPr lang="ru-RU" dirty="0"/>
              <a:t>git branch -d hotfix-1.2.1</a:t>
            </a:r>
          </a:p>
          <a:p>
            <a:pPr algn="just"/>
            <a:r>
              <a:rPr lang="ru-RU" dirty="0" smtClean="0"/>
              <a:t>Deleted </a:t>
            </a:r>
            <a:r>
              <a:rPr lang="ru-RU" dirty="0"/>
              <a:t>branch hotfix-1.2.1 (was abbe5d6).</a:t>
            </a:r>
          </a:p>
          <a:p>
            <a:pPr algn="just"/>
            <a:endParaRPr lang="ru-RU" dirty="0"/>
          </a:p>
        </p:txBody>
      </p:sp>
    </p:spTree>
    <p:extLst>
      <p:ext uri="{BB962C8B-B14F-4D97-AF65-F5344CB8AC3E}">
        <p14:creationId xmlns:p14="http://schemas.microsoft.com/office/powerpoint/2010/main" val="3973177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19250" y="833437"/>
            <a:ext cx="8953500" cy="5191125"/>
          </a:xfrm>
          <a:prstGeom prst="rect">
            <a:avLst/>
          </a:prstGeom>
        </p:spPr>
      </p:pic>
    </p:spTree>
    <p:extLst>
      <p:ext uri="{BB962C8B-B14F-4D97-AF65-F5344CB8AC3E}">
        <p14:creationId xmlns:p14="http://schemas.microsoft.com/office/powerpoint/2010/main" val="3153378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8514" y="738706"/>
            <a:ext cx="7905750" cy="3152775"/>
          </a:xfrm>
          <a:prstGeom prst="rect">
            <a:avLst/>
          </a:prstGeom>
        </p:spPr>
      </p:pic>
      <p:pic>
        <p:nvPicPr>
          <p:cNvPr id="3" name="Picture 2"/>
          <p:cNvPicPr>
            <a:picLocks noChangeAspect="1"/>
          </p:cNvPicPr>
          <p:nvPr/>
        </p:nvPicPr>
        <p:blipFill>
          <a:blip r:embed="rId3"/>
          <a:stretch>
            <a:fillRect/>
          </a:stretch>
        </p:blipFill>
        <p:spPr>
          <a:xfrm>
            <a:off x="2754457" y="3769130"/>
            <a:ext cx="5353050" cy="1447800"/>
          </a:xfrm>
          <a:prstGeom prst="rect">
            <a:avLst/>
          </a:prstGeom>
        </p:spPr>
      </p:pic>
    </p:spTree>
    <p:extLst>
      <p:ext uri="{BB962C8B-B14F-4D97-AF65-F5344CB8AC3E}">
        <p14:creationId xmlns:p14="http://schemas.microsoft.com/office/powerpoint/2010/main" val="27997135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8296</TotalTime>
  <Words>2663</Words>
  <Application>Microsoft Office PowerPoint</Application>
  <PresentationFormat>Widescreen</PresentationFormat>
  <Paragraphs>244</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Calibri</vt:lpstr>
      <vt:lpstr>Tw Cen MT</vt:lpstr>
      <vt:lpstr>Tw Cen MT Condensed</vt:lpstr>
      <vt:lpstr>Wingdings 3</vt:lpstr>
      <vt:lpstr>Integral</vt:lpstr>
      <vt:lpstr>Git </vt:lpstr>
      <vt:lpstr>First-Time Git Setup</vt:lpstr>
      <vt:lpstr>Your Identity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GlobalLogic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dc:title>
  <dc:creator>Iaroslav Sviatkin</dc:creator>
  <cp:lastModifiedBy>Iaroslav Sviatkin</cp:lastModifiedBy>
  <cp:revision>36</cp:revision>
  <dcterms:created xsi:type="dcterms:W3CDTF">2017-01-30T12:50:19Z</dcterms:created>
  <dcterms:modified xsi:type="dcterms:W3CDTF">2017-02-10T13:53:40Z</dcterms:modified>
</cp:coreProperties>
</file>